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9B98FF-7750-442B-AAE3-BE4A17508B9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C4A2C60-74D4-4E92-8847-E131E47CC0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Utah’s Government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3574"/>
            <a:ext cx="7620000" cy="1825625"/>
          </a:xfrm>
        </p:spPr>
        <p:txBody>
          <a:bodyPr/>
          <a:lstStyle/>
          <a:p>
            <a:r>
              <a:rPr lang="en-US" dirty="0" smtClean="0"/>
              <a:t>Objective: I can explain the structure and responsibilities of local government.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a Board of County Commissioners</a:t>
            </a:r>
          </a:p>
          <a:p>
            <a:r>
              <a:rPr lang="en-US" dirty="0" smtClean="0"/>
              <a:t>Other county officers perform executive and legislative jobs</a:t>
            </a:r>
          </a:p>
          <a:p>
            <a:r>
              <a:rPr lang="en-US" dirty="0" smtClean="0"/>
              <a:t>Counties have their own courts</a:t>
            </a:r>
          </a:p>
          <a:p>
            <a:r>
              <a:rPr lang="en-US" dirty="0" smtClean="0"/>
              <a:t>Utah County Commissioners:</a:t>
            </a:r>
          </a:p>
          <a:p>
            <a:pPr lvl="1"/>
            <a:r>
              <a:rPr lang="en-US" dirty="0" smtClean="0"/>
              <a:t>Gary J. Anderson</a:t>
            </a:r>
          </a:p>
          <a:p>
            <a:pPr lvl="1"/>
            <a:r>
              <a:rPr lang="en-US" dirty="0" smtClean="0"/>
              <a:t>Doug </a:t>
            </a:r>
            <a:r>
              <a:rPr lang="en-US" dirty="0" err="1" smtClean="0"/>
              <a:t>Witney</a:t>
            </a:r>
            <a:endParaRPr lang="en-US" dirty="0" smtClean="0"/>
          </a:p>
          <a:p>
            <a:pPr lvl="1"/>
            <a:r>
              <a:rPr lang="en-US" dirty="0" smtClean="0"/>
              <a:t>Larry </a:t>
            </a:r>
            <a:r>
              <a:rPr lang="en-US" dirty="0" err="1" smtClean="0"/>
              <a:t>Ellertson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53370"/>
            <a:ext cx="1657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67225"/>
            <a:ext cx="1657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53370"/>
            <a:ext cx="1657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City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772400" cy="3733800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Mayor-Commission</a:t>
            </a:r>
          </a:p>
          <a:p>
            <a:pPr marL="925830" lvl="1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Mayor-Council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dirty="0" smtClean="0"/>
              <a:t>LIKE ALPINE!</a:t>
            </a:r>
          </a:p>
          <a:p>
            <a:pPr marL="468630" lvl="1" indent="0">
              <a:buNone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President-Town Board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type of government </a:t>
            </a:r>
          </a:p>
          <a:p>
            <a:pPr marL="68580" indent="0">
              <a:buNone/>
            </a:pPr>
            <a:r>
              <a:rPr lang="en-US" dirty="0"/>
              <a:t>d</a:t>
            </a:r>
            <a:r>
              <a:rPr lang="en-US" dirty="0" smtClean="0"/>
              <a:t>epends on the size </a:t>
            </a:r>
          </a:p>
          <a:p>
            <a:pPr marL="68580" indent="0">
              <a:buNone/>
            </a:pPr>
            <a:r>
              <a:rPr lang="en-US" dirty="0" smtClean="0"/>
              <a:t>of the city!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5943600" cy="42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v.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Right:  </a:t>
            </a:r>
            <a:r>
              <a:rPr lang="en-US" dirty="0" smtClean="0"/>
              <a:t>A freedom that is protected</a:t>
            </a:r>
            <a:endParaRPr lang="en-US" dirty="0" smtClean="0"/>
          </a:p>
          <a:p>
            <a:r>
              <a:rPr lang="en-US" dirty="0" smtClean="0"/>
              <a:t>Responsibility: </a:t>
            </a:r>
            <a:r>
              <a:rPr lang="en-US" dirty="0" smtClean="0"/>
              <a:t>A duty or something </a:t>
            </a:r>
            <a:r>
              <a:rPr lang="en-US" smtClean="0"/>
              <a:t>you should 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Territorial vs. State Government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Territorial</a:t>
            </a:r>
          </a:p>
          <a:p>
            <a:r>
              <a:rPr lang="en-US" sz="2800" dirty="0" smtClean="0"/>
              <a:t>Mormon leaders led the government</a:t>
            </a:r>
          </a:p>
          <a:p>
            <a:r>
              <a:rPr lang="en-US" sz="2800" dirty="0" smtClean="0"/>
              <a:t>National Government </a:t>
            </a:r>
            <a:r>
              <a:rPr lang="en-US" sz="2800" dirty="0"/>
              <a:t>a</a:t>
            </a:r>
            <a:r>
              <a:rPr lang="en-US" sz="2800" dirty="0" smtClean="0"/>
              <a:t>ppointed Governor and Judges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State Government</a:t>
            </a:r>
          </a:p>
          <a:p>
            <a:r>
              <a:rPr lang="en-US" sz="2800" dirty="0" smtClean="0"/>
              <a:t>3 Branches, chosen by the people </a:t>
            </a:r>
          </a:p>
          <a:p>
            <a:r>
              <a:rPr lang="en-US" sz="2800" dirty="0" smtClean="0"/>
              <a:t>County and City Government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1218" y="449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one looks more like the U.S. National Government?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99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33400"/>
            <a:ext cx="3657600" cy="4879848"/>
          </a:xfrm>
        </p:spPr>
        <p:txBody>
          <a:bodyPr/>
          <a:lstStyle/>
          <a:p>
            <a:r>
              <a:rPr lang="en-US" dirty="0" smtClean="0"/>
              <a:t>STATE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533400"/>
            <a:ext cx="3657600" cy="4879848"/>
          </a:xfrm>
        </p:spPr>
        <p:txBody>
          <a:bodyPr/>
          <a:lstStyle/>
          <a:p>
            <a:r>
              <a:rPr lang="en-US" dirty="0" smtClean="0"/>
              <a:t>NATIONAL GOVERNMENT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5603"/>
            <a:ext cx="4148506" cy="26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5603"/>
            <a:ext cx="4114800" cy="26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4648200" cy="4255008"/>
          </a:xfrm>
        </p:spPr>
        <p:txBody>
          <a:bodyPr>
            <a:noAutofit/>
          </a:bodyPr>
          <a:lstStyle/>
          <a:p>
            <a:r>
              <a:rPr lang="en-US" sz="2400" dirty="0" smtClean="0"/>
              <a:t>Administers the Laws</a:t>
            </a:r>
          </a:p>
          <a:p>
            <a:r>
              <a:rPr lang="en-US" sz="2400" dirty="0" smtClean="0"/>
              <a:t>Governor: Gary Herbert</a:t>
            </a:r>
          </a:p>
          <a:p>
            <a:pPr lvl="1"/>
            <a:r>
              <a:rPr lang="en-US" sz="1800" dirty="0" smtClean="0"/>
              <a:t>Directs State Government</a:t>
            </a:r>
          </a:p>
          <a:p>
            <a:pPr lvl="1"/>
            <a:r>
              <a:rPr lang="en-US" sz="1800" dirty="0" smtClean="0"/>
              <a:t>Commander in Chief of UT National Guard</a:t>
            </a:r>
          </a:p>
          <a:p>
            <a:pPr lvl="1"/>
            <a:r>
              <a:rPr lang="en-US" sz="1800" dirty="0" smtClean="0"/>
              <a:t>Can present bills to the legislature</a:t>
            </a:r>
          </a:p>
          <a:p>
            <a:pPr lvl="1"/>
            <a:r>
              <a:rPr lang="en-US" sz="1800" dirty="0" smtClean="0"/>
              <a:t>Can call special sessions of the legislature</a:t>
            </a:r>
          </a:p>
          <a:p>
            <a:pPr lvl="1"/>
            <a:r>
              <a:rPr lang="en-US" sz="1800" dirty="0" smtClean="0"/>
              <a:t>Signs (approves) or vetoes bills</a:t>
            </a:r>
          </a:p>
          <a:p>
            <a:pPr lvl="1"/>
            <a:r>
              <a:rPr lang="en-US" sz="1800" dirty="0" smtClean="0"/>
              <a:t>Can forgive people convicted of crimes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048000" cy="458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Lieutenant </a:t>
            </a:r>
            <a:r>
              <a:rPr lang="en-US" dirty="0" smtClean="0"/>
              <a:t>Governor: Spencer J. Cox</a:t>
            </a:r>
          </a:p>
          <a:p>
            <a:pPr lvl="1"/>
            <a:r>
              <a:rPr lang="en-US" dirty="0" smtClean="0"/>
              <a:t>Keeps record of legislature, acts as governor when governor is out of the state</a:t>
            </a:r>
            <a:endParaRPr lang="en-US" dirty="0"/>
          </a:p>
          <a:p>
            <a:r>
              <a:rPr lang="en-US" dirty="0"/>
              <a:t>State </a:t>
            </a:r>
            <a:r>
              <a:rPr lang="en-US" dirty="0" smtClean="0"/>
              <a:t>Treasurer:  Richard K. Ellis</a:t>
            </a:r>
          </a:p>
          <a:p>
            <a:pPr lvl="1"/>
            <a:r>
              <a:rPr lang="en-US" dirty="0" smtClean="0"/>
              <a:t>Directs spending of state money</a:t>
            </a:r>
            <a:endParaRPr lang="en-US" dirty="0"/>
          </a:p>
          <a:p>
            <a:r>
              <a:rPr lang="en-US" dirty="0"/>
              <a:t>State </a:t>
            </a:r>
            <a:r>
              <a:rPr lang="en-US" dirty="0" smtClean="0"/>
              <a:t>Auditor: John </a:t>
            </a:r>
            <a:r>
              <a:rPr lang="en-US" dirty="0" err="1" smtClean="0"/>
              <a:t>Dougall</a:t>
            </a:r>
            <a:endParaRPr lang="en-US" dirty="0" smtClean="0"/>
          </a:p>
          <a:p>
            <a:pPr lvl="1"/>
            <a:r>
              <a:rPr lang="en-US" dirty="0" smtClean="0"/>
              <a:t>Look after state’s financial records</a:t>
            </a:r>
            <a:endParaRPr lang="en-US" dirty="0"/>
          </a:p>
          <a:p>
            <a:r>
              <a:rPr lang="en-US" dirty="0"/>
              <a:t>Attorney </a:t>
            </a:r>
            <a:r>
              <a:rPr lang="en-US" dirty="0" smtClean="0"/>
              <a:t>General: John Swallow</a:t>
            </a:r>
          </a:p>
          <a:p>
            <a:pPr lvl="1"/>
            <a:r>
              <a:rPr lang="en-US" dirty="0" smtClean="0"/>
              <a:t>Does Legal jobs for the Governor</a:t>
            </a:r>
            <a:endParaRPr lang="en-US" dirty="0"/>
          </a:p>
          <a:p>
            <a:r>
              <a:rPr lang="en-US" dirty="0"/>
              <a:t>State Boards, Departments, and </a:t>
            </a:r>
            <a:r>
              <a:rPr lang="en-US" dirty="0" smtClean="0"/>
              <a:t>Commissions</a:t>
            </a:r>
          </a:p>
          <a:p>
            <a:pPr lvl="1"/>
            <a:r>
              <a:rPr lang="en-US" dirty="0" smtClean="0"/>
              <a:t>Mining Safety, agriculture, water, land use and preservation, education,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Makes the Laws </a:t>
            </a:r>
          </a:p>
          <a:p>
            <a:r>
              <a:rPr lang="en-US" sz="2800" dirty="0" smtClean="0"/>
              <a:t>Two houses with no term limit!</a:t>
            </a:r>
          </a:p>
          <a:p>
            <a:pPr lvl="1"/>
            <a:r>
              <a:rPr lang="en-US" sz="2000" dirty="0" smtClean="0"/>
              <a:t>Senate: 29</a:t>
            </a:r>
          </a:p>
          <a:p>
            <a:pPr lvl="1"/>
            <a:r>
              <a:rPr lang="en-US" sz="2000" dirty="0" smtClean="0"/>
              <a:t>House of Representatives: 75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4514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5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Interprets and applies the laws</a:t>
            </a:r>
          </a:p>
          <a:p>
            <a:r>
              <a:rPr lang="en-US" dirty="0" smtClean="0"/>
              <a:t>Utah has Federal, State, County, and City Courts</a:t>
            </a:r>
          </a:p>
          <a:p>
            <a:r>
              <a:rPr lang="en-US" dirty="0" smtClean="0"/>
              <a:t>Utah’s Supreme Court </a:t>
            </a:r>
          </a:p>
          <a:p>
            <a:pPr lvl="1"/>
            <a:r>
              <a:rPr lang="en-US" dirty="0" smtClean="0"/>
              <a:t>Has the final interpretation of Utah’s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9675"/>
            <a:ext cx="6858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Citizens interact with government most here!</a:t>
            </a:r>
          </a:p>
          <a:p>
            <a:r>
              <a:rPr lang="en-US" dirty="0" smtClean="0"/>
              <a:t>County Government</a:t>
            </a:r>
          </a:p>
          <a:p>
            <a:pPr lvl="1"/>
            <a:r>
              <a:rPr lang="en-US" dirty="0" smtClean="0"/>
              <a:t>Levies taxes, holds elections, carry out laws</a:t>
            </a:r>
          </a:p>
          <a:p>
            <a:pPr lvl="1"/>
            <a:r>
              <a:rPr lang="en-US" dirty="0" smtClean="0"/>
              <a:t>Buy property, build buildings</a:t>
            </a:r>
          </a:p>
          <a:p>
            <a:pPr lvl="1"/>
            <a:r>
              <a:rPr lang="en-US" dirty="0" smtClean="0"/>
              <a:t>Public health, SCHOOLS, libraries</a:t>
            </a:r>
          </a:p>
          <a:p>
            <a:r>
              <a:rPr lang="en-US" dirty="0" smtClean="0"/>
              <a:t>City Government</a:t>
            </a:r>
          </a:p>
          <a:p>
            <a:pPr lvl="1"/>
            <a:r>
              <a:rPr lang="en-US" dirty="0" smtClean="0"/>
              <a:t>Streets, parks, water, sewage, garbage disposal</a:t>
            </a:r>
          </a:p>
          <a:p>
            <a:pPr lvl="1"/>
            <a:r>
              <a:rPr lang="en-US" dirty="0" smtClean="0"/>
              <a:t>Snow removal, fire and police protection, cemeteries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FF0000"/>
      </a:accent1>
      <a:accent2>
        <a:srgbClr val="00A2E6"/>
      </a:accent2>
      <a:accent3>
        <a:srgbClr val="00206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6508</TotalTime>
  <Words>367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Utah’s Government Structure</vt:lpstr>
      <vt:lpstr>Territorial vs. State Government </vt:lpstr>
      <vt:lpstr>PowerPoint Presentation</vt:lpstr>
      <vt:lpstr>Executive Branch</vt:lpstr>
      <vt:lpstr>Executive Branch</vt:lpstr>
      <vt:lpstr>Legislative Branch</vt:lpstr>
      <vt:lpstr>Judicial Branch</vt:lpstr>
      <vt:lpstr>Utah’s Supreme Court</vt:lpstr>
      <vt:lpstr>Local Government</vt:lpstr>
      <vt:lpstr>County Government</vt:lpstr>
      <vt:lpstr>Types of City Government</vt:lpstr>
      <vt:lpstr>Rights v. Responsibilities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Utah’s Government Structure</dc:title>
  <dc:creator>Staff</dc:creator>
  <cp:lastModifiedBy>Staff</cp:lastModifiedBy>
  <cp:revision>11</cp:revision>
  <dcterms:created xsi:type="dcterms:W3CDTF">2013-11-11T16:47:16Z</dcterms:created>
  <dcterms:modified xsi:type="dcterms:W3CDTF">2014-04-17T16:22:26Z</dcterms:modified>
</cp:coreProperties>
</file>