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4"/>
  </p:notesMasterIdLst>
  <p:sldIdLst>
    <p:sldId id="256" r:id="rId2"/>
    <p:sldId id="257" r:id="rId3"/>
    <p:sldId id="269" r:id="rId4"/>
    <p:sldId id="319" r:id="rId5"/>
    <p:sldId id="263" r:id="rId6"/>
    <p:sldId id="262" r:id="rId7"/>
    <p:sldId id="283" r:id="rId8"/>
    <p:sldId id="313" r:id="rId9"/>
    <p:sldId id="258" r:id="rId10"/>
    <p:sldId id="419" r:id="rId11"/>
    <p:sldId id="357" r:id="rId12"/>
    <p:sldId id="358" r:id="rId13"/>
    <p:sldId id="359" r:id="rId14"/>
    <p:sldId id="360" r:id="rId15"/>
    <p:sldId id="361" r:id="rId16"/>
    <p:sldId id="362" r:id="rId17"/>
    <p:sldId id="363" r:id="rId18"/>
    <p:sldId id="271" r:id="rId19"/>
    <p:sldId id="364" r:id="rId20"/>
    <p:sldId id="365" r:id="rId21"/>
    <p:sldId id="366" r:id="rId22"/>
    <p:sldId id="367" r:id="rId23"/>
    <p:sldId id="368" r:id="rId24"/>
    <p:sldId id="369" r:id="rId25"/>
    <p:sldId id="370" r:id="rId26"/>
    <p:sldId id="371" r:id="rId27"/>
    <p:sldId id="386" r:id="rId28"/>
    <p:sldId id="387" r:id="rId29"/>
    <p:sldId id="372" r:id="rId30"/>
    <p:sldId id="316" r:id="rId31"/>
    <p:sldId id="315" r:id="rId32"/>
    <p:sldId id="373" r:id="rId33"/>
    <p:sldId id="374" r:id="rId34"/>
    <p:sldId id="375" r:id="rId35"/>
    <p:sldId id="376" r:id="rId36"/>
    <p:sldId id="377" r:id="rId37"/>
    <p:sldId id="378" r:id="rId38"/>
    <p:sldId id="261" r:id="rId39"/>
    <p:sldId id="379" r:id="rId40"/>
    <p:sldId id="380" r:id="rId41"/>
    <p:sldId id="381" r:id="rId42"/>
    <p:sldId id="382" r:id="rId43"/>
    <p:sldId id="383" r:id="rId44"/>
    <p:sldId id="384" r:id="rId45"/>
    <p:sldId id="311" r:id="rId46"/>
    <p:sldId id="385" r:id="rId47"/>
    <p:sldId id="259" r:id="rId48"/>
    <p:sldId id="388" r:id="rId49"/>
    <p:sldId id="389" r:id="rId50"/>
    <p:sldId id="390" r:id="rId51"/>
    <p:sldId id="391" r:id="rId52"/>
    <p:sldId id="392" r:id="rId53"/>
    <p:sldId id="393" r:id="rId54"/>
    <p:sldId id="264" r:id="rId55"/>
    <p:sldId id="395" r:id="rId56"/>
    <p:sldId id="265" r:id="rId57"/>
    <p:sldId id="260"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415" r:id="rId77"/>
    <p:sldId id="416" r:id="rId78"/>
    <p:sldId id="417" r:id="rId79"/>
    <p:sldId id="418" r:id="rId80"/>
    <p:sldId id="320" r:id="rId81"/>
    <p:sldId id="321" r:id="rId82"/>
    <p:sldId id="42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55A65-7B24-4FEB-B12F-1D9E83757B63}"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8B104-F814-407C-AC31-46B784F9431C}" type="slidenum">
              <a:rPr lang="en-US" smtClean="0"/>
              <a:pPr/>
              <a:t>‹#›</a:t>
            </a:fld>
            <a:endParaRPr lang="en-US"/>
          </a:p>
        </p:txBody>
      </p:sp>
    </p:spTree>
    <p:extLst>
      <p:ext uri="{BB962C8B-B14F-4D97-AF65-F5344CB8AC3E}">
        <p14:creationId xmlns:p14="http://schemas.microsoft.com/office/powerpoint/2010/main" val="419861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0C08-E055-461B-855F-41E995A89449}" type="slidenum">
              <a:rPr lang="en-US" smtClean="0"/>
              <a:pPr/>
              <a:t>81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28B104-F814-407C-AC31-46B784F943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08C37E6-26C8-4B21-AB55-7BC40CC4584D}" type="datetimeFigureOut">
              <a:rPr lang="en-US" smtClean="0"/>
              <a:pPr/>
              <a:t>12/3/2014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A6D0A7-938D-447D-9423-8A481C51D0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08C37E6-26C8-4B21-AB55-7BC40CC4584D}" type="datetimeFigureOut">
              <a:rPr lang="en-US" smtClean="0"/>
              <a:pPr/>
              <a:t>12/3/2014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A6D0A7-938D-447D-9423-8A481C51D0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08C37E6-26C8-4B21-AB55-7BC40CC4584D}" type="datetimeFigureOut">
              <a:rPr lang="en-US" smtClean="0"/>
              <a:pPr/>
              <a:t>12/3/2014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BA6D0A7-938D-447D-9423-8A481C51D0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08C37E6-26C8-4B21-AB55-7BC40CC4584D}" type="datetimeFigureOut">
              <a:rPr lang="en-US" smtClean="0"/>
              <a:pPr/>
              <a:t>12/3/2014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A6D0A7-938D-447D-9423-8A481C51D0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08C37E6-26C8-4B21-AB55-7BC40CC4584D}"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BA6D0A7-938D-447D-9423-8A481C51D08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08C37E6-26C8-4B21-AB55-7BC40CC4584D}" type="datetimeFigureOut">
              <a:rPr lang="en-US" smtClean="0"/>
              <a:pPr/>
              <a:t>12/3/2014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A6D0A7-938D-447D-9423-8A481C51D0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pn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1.png"/><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www.pbs.org/wgbh/amex/dustbowl/filmmore/reference/interview/melt03.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www.pbs.org/wgbh/amex/dustbowl/filmmore/reference/interview/glover05.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hyperlink" Target="http://www.pbs.org/wgbh/amex/dustbowl/filmmore/reference/interview/davison05.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7.png"/><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rs6.loc.gov/wpaintro/alice.html"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 and The “New Deal” </a:t>
            </a:r>
            <a:endParaRPr lang="en-US" dirty="0"/>
          </a:p>
        </p:txBody>
      </p:sp>
      <p:sp>
        <p:nvSpPr>
          <p:cNvPr id="3" name="Subtitle 2"/>
          <p:cNvSpPr>
            <a:spLocks noGrp="1"/>
          </p:cNvSpPr>
          <p:nvPr>
            <p:ph type="subTitle" idx="1"/>
          </p:nvPr>
        </p:nvSpPr>
        <p:spPr/>
        <p:txBody>
          <a:bodyPr/>
          <a:lstStyle/>
          <a:p>
            <a:r>
              <a:rPr lang="en-US" dirty="0" smtClean="0"/>
              <a:t>Utah History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Utah and the Great Depression</a:t>
            </a:r>
            <a:endParaRPr lang="en-US" dirty="0"/>
          </a:p>
        </p:txBody>
      </p:sp>
      <p:sp>
        <p:nvSpPr>
          <p:cNvPr id="3" name="Content Placeholder 2"/>
          <p:cNvSpPr>
            <a:spLocks noGrp="1"/>
          </p:cNvSpPr>
          <p:nvPr>
            <p:ph idx="1"/>
          </p:nvPr>
        </p:nvSpPr>
        <p:spPr/>
        <p:txBody>
          <a:bodyPr/>
          <a:lstStyle/>
          <a:p>
            <a:r>
              <a:rPr lang="en-US" dirty="0" smtClean="0"/>
              <a:t>Utah was one of the hardest hit states in the Great Depression!</a:t>
            </a:r>
          </a:p>
          <a:p>
            <a:pPr lvl="1"/>
            <a:r>
              <a:rPr lang="en-US" dirty="0" smtClean="0"/>
              <a:t>Had a high unemployment rate</a:t>
            </a:r>
          </a:p>
          <a:p>
            <a:pPr lvl="1"/>
            <a:r>
              <a:rPr lang="en-US" dirty="0" smtClean="0"/>
              <a:t>Farmers did not make as much money on crops </a:t>
            </a:r>
            <a:endParaRPr lang="en-US" dirty="0"/>
          </a:p>
        </p:txBody>
      </p:sp>
    </p:spTree>
    <p:extLst>
      <p:ext uri="{BB962C8B-B14F-4D97-AF65-F5344CB8AC3E}">
        <p14:creationId xmlns:p14="http://schemas.microsoft.com/office/powerpoint/2010/main" val="237514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495300" y="6858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Times New Roman" pitchFamily="18" charset="0"/>
                <a:cs typeface="Times New Roman" pitchFamily="18" charset="0"/>
              </a:rPr>
              <a:t>Images of the Great Depression</a:t>
            </a:r>
            <a:endParaRPr lang="en-US" sz="4400">
              <a:solidFill>
                <a:schemeClr val="tx2"/>
              </a:solidFill>
            </a:endParaRPr>
          </a:p>
        </p:txBody>
      </p:sp>
      <p:sp>
        <p:nvSpPr>
          <p:cNvPr id="31748" name="Rectangle 4"/>
          <p:cNvSpPr>
            <a:spLocks noChangeArrowheads="1"/>
          </p:cNvSpPr>
          <p:nvPr/>
        </p:nvSpPr>
        <p:spPr bwMode="auto">
          <a:xfrm>
            <a:off x="495300" y="2057400"/>
            <a:ext cx="3810000" cy="4114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a:latin typeface="Times New Roman" pitchFamily="18" charset="0"/>
                <a:cs typeface="Times New Roman" pitchFamily="18" charset="0"/>
              </a:rPr>
              <a:t>As we look at the following slides, prepare to write your interpretation of what the Great Depression felt like to the people who lived it! </a:t>
            </a:r>
          </a:p>
          <a:p>
            <a:pPr marL="342900" indent="-342900">
              <a:lnSpc>
                <a:spcPct val="90000"/>
              </a:lnSpc>
              <a:spcBef>
                <a:spcPct val="20000"/>
              </a:spcBef>
              <a:buFontTx/>
              <a:buChar char="•"/>
            </a:pPr>
            <a:r>
              <a:rPr lang="en-US" sz="2800">
                <a:latin typeface="Times New Roman" pitchFamily="18" charset="0"/>
                <a:cs typeface="Times New Roman" pitchFamily="18" charset="0"/>
              </a:rPr>
              <a:t>Watch the faces and look at the towns, buildings….</a:t>
            </a:r>
            <a:endParaRPr lang="en-US" sz="2800"/>
          </a:p>
        </p:txBody>
      </p:sp>
      <p:pic>
        <p:nvPicPr>
          <p:cNvPr id="31746" name="Picture 2" descr="j0130189"/>
          <p:cNvPicPr>
            <a:picLocks noChangeAspect="1" noChangeArrowheads="1"/>
          </p:cNvPicPr>
          <p:nvPr/>
        </p:nvPicPr>
        <p:blipFill>
          <a:blip r:embed="rId3" cstate="print"/>
          <a:srcRect/>
          <a:stretch>
            <a:fillRect/>
          </a:stretch>
        </p:blipFill>
        <p:spPr bwMode="auto">
          <a:xfrm>
            <a:off x="4152900" y="2667000"/>
            <a:ext cx="4495800"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27-0623a"/>
          <p:cNvPicPr>
            <a:picLocks noChangeAspect="1" noChangeArrowheads="1"/>
          </p:cNvPicPr>
          <p:nvPr/>
        </p:nvPicPr>
        <p:blipFill>
          <a:blip r:embed="rId3" cstate="print"/>
          <a:srcRect/>
          <a:stretch>
            <a:fillRect/>
          </a:stretch>
        </p:blipFill>
        <p:spPr bwMode="auto">
          <a:xfrm>
            <a:off x="0" y="0"/>
            <a:ext cx="4743450" cy="6858000"/>
          </a:xfrm>
          <a:prstGeom prst="rect">
            <a:avLst/>
          </a:prstGeom>
          <a:noFill/>
        </p:spPr>
      </p:pic>
      <p:pic>
        <p:nvPicPr>
          <p:cNvPr id="30722" name="Picture 2" descr="In course of the Crisis, people had to join breadlines, in order to survive."/>
          <p:cNvPicPr>
            <a:picLocks noChangeAspect="1" noChangeArrowheads="1"/>
          </p:cNvPicPr>
          <p:nvPr/>
        </p:nvPicPr>
        <p:blipFill>
          <a:blip r:embed="rId4" cstate="print"/>
          <a:srcRect/>
          <a:stretch>
            <a:fillRect/>
          </a:stretch>
        </p:blipFill>
        <p:spPr bwMode="auto">
          <a:xfrm>
            <a:off x="5897563" y="0"/>
            <a:ext cx="3246437"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descr="A run on banks was caused by the Wall Street Crash"/>
          <p:cNvPicPr>
            <a:picLocks noChangeAspect="1" noChangeArrowheads="1"/>
          </p:cNvPicPr>
          <p:nvPr/>
        </p:nvPicPr>
        <p:blipFill>
          <a:blip r:embed="rId3" cstate="print"/>
          <a:srcRect/>
          <a:stretch>
            <a:fillRect/>
          </a:stretch>
        </p:blipFill>
        <p:spPr bwMode="auto">
          <a:xfrm>
            <a:off x="0" y="0"/>
            <a:ext cx="4876800" cy="3979863"/>
          </a:xfrm>
          <a:prstGeom prst="rect">
            <a:avLst/>
          </a:prstGeom>
          <a:noFill/>
        </p:spPr>
      </p:pic>
      <p:pic>
        <p:nvPicPr>
          <p:cNvPr id="29708" name="Picture 12" descr="Wall Street in Turmoil"/>
          <p:cNvPicPr>
            <a:picLocks noChangeAspect="1" noChangeArrowheads="1"/>
          </p:cNvPicPr>
          <p:nvPr/>
        </p:nvPicPr>
        <p:blipFill>
          <a:blip r:embed="rId4" cstate="print"/>
          <a:srcRect/>
          <a:stretch>
            <a:fillRect/>
          </a:stretch>
        </p:blipFill>
        <p:spPr bwMode="auto">
          <a:xfrm>
            <a:off x="4114800" y="3979863"/>
            <a:ext cx="5029200" cy="2878137"/>
          </a:xfrm>
          <a:prstGeom prst="rect">
            <a:avLst/>
          </a:prstGeom>
          <a:noFill/>
        </p:spPr>
      </p:pic>
      <p:pic>
        <p:nvPicPr>
          <p:cNvPr id="29707" name="Picture 11" descr="A typical &quot;Hoover-Ville&quot; in the Outskirts of Chicago"/>
          <p:cNvPicPr>
            <a:picLocks noChangeAspect="1" noChangeArrowheads="1"/>
          </p:cNvPicPr>
          <p:nvPr/>
        </p:nvPicPr>
        <p:blipFill>
          <a:blip r:embed="rId5" cstate="print"/>
          <a:srcRect/>
          <a:stretch>
            <a:fillRect/>
          </a:stretch>
        </p:blipFill>
        <p:spPr bwMode="auto">
          <a:xfrm>
            <a:off x="4876800" y="0"/>
            <a:ext cx="4267200" cy="3962400"/>
          </a:xfrm>
          <a:prstGeom prst="rect">
            <a:avLst/>
          </a:prstGeom>
          <a:noFill/>
        </p:spPr>
      </p:pic>
      <p:pic>
        <p:nvPicPr>
          <p:cNvPr id="29706" name="Picture 10" descr="Hoover and Roosevelt"/>
          <p:cNvPicPr>
            <a:picLocks noChangeAspect="1" noChangeArrowheads="1"/>
          </p:cNvPicPr>
          <p:nvPr/>
        </p:nvPicPr>
        <p:blipFill>
          <a:blip r:embed="rId6" cstate="print"/>
          <a:srcRect/>
          <a:stretch>
            <a:fillRect/>
          </a:stretch>
        </p:blipFill>
        <p:spPr bwMode="auto">
          <a:xfrm>
            <a:off x="0" y="5032375"/>
            <a:ext cx="4114800" cy="1825625"/>
          </a:xfrm>
          <a:prstGeom prst="rect">
            <a:avLst/>
          </a:prstGeom>
          <a:noFill/>
        </p:spPr>
      </p:pic>
      <p:sp>
        <p:nvSpPr>
          <p:cNvPr id="29705" name="Text Box 9"/>
          <p:cNvSpPr txBox="1">
            <a:spLocks noChangeArrowheads="1"/>
          </p:cNvSpPr>
          <p:nvPr/>
        </p:nvSpPr>
        <p:spPr bwMode="auto">
          <a:xfrm>
            <a:off x="0" y="4267200"/>
            <a:ext cx="4038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Hoover and FDR in 1932</a:t>
            </a:r>
            <a:endParaRPr lang="en-US"/>
          </a:p>
        </p:txBody>
      </p:sp>
      <p:sp>
        <p:nvSpPr>
          <p:cNvPr id="29704" name="Text Box 8"/>
          <p:cNvSpPr txBox="1">
            <a:spLocks noChangeArrowheads="1"/>
          </p:cNvSpPr>
          <p:nvPr/>
        </p:nvSpPr>
        <p:spPr bwMode="auto">
          <a:xfrm>
            <a:off x="2362200" y="381000"/>
            <a:ext cx="22098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Times New Roman" pitchFamily="18" charset="0"/>
                <a:cs typeface="Times New Roman" pitchFamily="18" charset="0"/>
              </a:rPr>
              <a:t>A bank run</a:t>
            </a:r>
            <a:endParaRPr lang="en-US"/>
          </a:p>
        </p:txBody>
      </p:sp>
      <p:sp>
        <p:nvSpPr>
          <p:cNvPr id="29703" name="Text Box 7"/>
          <p:cNvSpPr txBox="1">
            <a:spLocks noChangeArrowheads="1"/>
          </p:cNvSpPr>
          <p:nvPr/>
        </p:nvSpPr>
        <p:spPr bwMode="auto">
          <a:xfrm>
            <a:off x="7467600" y="0"/>
            <a:ext cx="1676400" cy="822325"/>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Times New Roman" pitchFamily="18" charset="0"/>
                <a:cs typeface="Times New Roman" pitchFamily="18" charset="0"/>
              </a:rPr>
              <a:t>Chicago Hooverville</a:t>
            </a:r>
            <a:endParaRPr lang="en-US"/>
          </a:p>
        </p:txBody>
      </p:sp>
      <p:sp>
        <p:nvSpPr>
          <p:cNvPr id="29702" name="Text Box 6"/>
          <p:cNvSpPr txBox="1">
            <a:spLocks noChangeArrowheads="1"/>
          </p:cNvSpPr>
          <p:nvPr/>
        </p:nvSpPr>
        <p:spPr bwMode="auto">
          <a:xfrm>
            <a:off x="4191000" y="4038600"/>
            <a:ext cx="19050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Times New Roman" pitchFamily="18" charset="0"/>
                <a:cs typeface="Times New Roman" pitchFamily="18" charset="0"/>
              </a:rPr>
              <a:t>Wall Street</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27-0621a"/>
          <p:cNvPicPr>
            <a:picLocks noChangeAspect="1" noChangeArrowheads="1"/>
          </p:cNvPicPr>
          <p:nvPr/>
        </p:nvPicPr>
        <p:blipFill>
          <a:blip r:embed="rId3" cstate="print"/>
          <a:srcRect/>
          <a:stretch>
            <a:fillRect/>
          </a:stretch>
        </p:blipFill>
        <p:spPr bwMode="auto">
          <a:xfrm>
            <a:off x="1143000" y="68263"/>
            <a:ext cx="6858000" cy="67214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27-0637a"/>
          <p:cNvPicPr>
            <a:picLocks noChangeAspect="1" noChangeArrowheads="1"/>
          </p:cNvPicPr>
          <p:nvPr/>
        </p:nvPicPr>
        <p:blipFill>
          <a:blip r:embed="rId3" cstate="print"/>
          <a:srcRect/>
          <a:stretch>
            <a:fillRect/>
          </a:stretch>
        </p:blipFill>
        <p:spPr bwMode="auto">
          <a:xfrm>
            <a:off x="1219200" y="266700"/>
            <a:ext cx="6858000" cy="5394325"/>
          </a:xfrm>
          <a:prstGeom prst="rect">
            <a:avLst/>
          </a:prstGeom>
          <a:noFill/>
        </p:spPr>
      </p:pic>
      <p:sp>
        <p:nvSpPr>
          <p:cNvPr id="91138" name="Text Box 2"/>
          <p:cNvSpPr txBox="1">
            <a:spLocks noChangeArrowheads="1"/>
          </p:cNvSpPr>
          <p:nvPr/>
        </p:nvSpPr>
        <p:spPr bwMode="auto">
          <a:xfrm>
            <a:off x="914400" y="6134100"/>
            <a:ext cx="7315200" cy="457200"/>
          </a:xfrm>
          <a:prstGeom prst="rect">
            <a:avLst/>
          </a:prstGeom>
          <a:noFill/>
          <a:ln w="9525">
            <a:noFill/>
            <a:miter lim="800000"/>
            <a:headEnd/>
            <a:tailEnd/>
          </a:ln>
          <a:effectLst/>
        </p:spPr>
        <p:txBody>
          <a:bodyPr>
            <a:spAutoFit/>
          </a:bodyPr>
          <a:lstStyle/>
          <a:p>
            <a:pPr algn="ctr">
              <a:spcBef>
                <a:spcPct val="50000"/>
              </a:spcBef>
            </a:pPr>
            <a:r>
              <a:rPr lang="en-US" sz="2400">
                <a:latin typeface="Times New Roman" pitchFamily="18" charset="0"/>
                <a:cs typeface="Times New Roman" pitchFamily="18" charset="0"/>
              </a:rPr>
              <a:t>A soup kitchen – Free Food for the Homeless!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27-0692a"/>
          <p:cNvPicPr>
            <a:picLocks noChangeAspect="1" noChangeArrowheads="1"/>
          </p:cNvPicPr>
          <p:nvPr/>
        </p:nvPicPr>
        <p:blipFill>
          <a:blip r:embed="rId3" cstate="print"/>
          <a:srcRect/>
          <a:stretch>
            <a:fillRect/>
          </a:stretch>
        </p:blipFill>
        <p:spPr bwMode="auto">
          <a:xfrm>
            <a:off x="1885950" y="0"/>
            <a:ext cx="53721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27-0641a"/>
          <p:cNvPicPr>
            <a:picLocks noChangeAspect="1" noChangeArrowheads="1"/>
          </p:cNvPicPr>
          <p:nvPr/>
        </p:nvPicPr>
        <p:blipFill>
          <a:blip r:embed="rId3" cstate="print"/>
          <a:srcRect/>
          <a:stretch>
            <a:fillRect/>
          </a:stretch>
        </p:blipFill>
        <p:spPr bwMode="auto">
          <a:xfrm>
            <a:off x="1143000" y="423863"/>
            <a:ext cx="6858000" cy="60118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27-0622a"/>
          <p:cNvPicPr>
            <a:picLocks noChangeAspect="1" noChangeArrowheads="1"/>
          </p:cNvPicPr>
          <p:nvPr/>
        </p:nvPicPr>
        <p:blipFill>
          <a:blip r:embed="rId3" cstate="print"/>
          <a:srcRect/>
          <a:stretch>
            <a:fillRect/>
          </a:stretch>
        </p:blipFill>
        <p:spPr bwMode="auto">
          <a:xfrm>
            <a:off x="958850" y="550863"/>
            <a:ext cx="6858000" cy="5108575"/>
          </a:xfrm>
          <a:prstGeom prst="rect">
            <a:avLst/>
          </a:prstGeom>
          <a:noFill/>
        </p:spPr>
      </p:pic>
      <p:sp>
        <p:nvSpPr>
          <p:cNvPr id="28674" name="Text Box 2"/>
          <p:cNvSpPr txBox="1">
            <a:spLocks noChangeArrowheads="1"/>
          </p:cNvSpPr>
          <p:nvPr/>
        </p:nvSpPr>
        <p:spPr bwMode="auto">
          <a:xfrm>
            <a:off x="561975" y="5849938"/>
            <a:ext cx="8021638" cy="457200"/>
          </a:xfrm>
          <a:prstGeom prst="rect">
            <a:avLst/>
          </a:prstGeom>
          <a:noFill/>
          <a:ln w="9525">
            <a:noFill/>
            <a:miter lim="800000"/>
            <a:headEnd/>
            <a:tailEnd/>
          </a:ln>
          <a:effectLst/>
        </p:spPr>
        <p:txBody>
          <a:bodyPr wrap="none">
            <a:spAutoFit/>
          </a:bodyPr>
          <a:lstStyle/>
          <a:p>
            <a:r>
              <a:rPr lang="en-US" sz="2400">
                <a:latin typeface="Times New Roman" pitchFamily="18" charset="0"/>
                <a:cs typeface="Times New Roman" pitchFamily="18" charset="0"/>
              </a:rPr>
              <a:t>A Vagrant – Hobo – Bum – Homeless and Hopeless in the 30’s!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p:cNvPicPr>
            <a:picLocks noChangeAspect="1" noChangeArrowheads="1"/>
          </p:cNvPicPr>
          <p:nvPr/>
        </p:nvPicPr>
        <p:blipFill>
          <a:blip r:embed="rId3" cstate="print"/>
          <a:srcRect/>
          <a:stretch>
            <a:fillRect/>
          </a:stretch>
        </p:blipFill>
        <p:spPr bwMode="auto">
          <a:xfrm>
            <a:off x="152400" y="304800"/>
            <a:ext cx="5715000" cy="6519638"/>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World Wide Depression</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1929-1941</a:t>
            </a:r>
            <a:r>
              <a:rPr lang="en-US" dirty="0" smtClean="0"/>
              <a:t>- Economic hard times </a:t>
            </a:r>
          </a:p>
          <a:p>
            <a:r>
              <a:rPr lang="en-US" dirty="0" smtClean="0">
                <a:solidFill>
                  <a:srgbClr val="FF0000"/>
                </a:solidFill>
              </a:rPr>
              <a:t>Overproduction of goods, bank failures, and a stock market crash</a:t>
            </a:r>
            <a:r>
              <a:rPr lang="en-US" dirty="0" smtClean="0"/>
              <a:t> caused the Great Depression</a:t>
            </a:r>
          </a:p>
          <a:p>
            <a:r>
              <a:rPr lang="en-US" dirty="0" smtClean="0"/>
              <a:t>People were optimistic in the 1920’s and borrowed money. There was so much business on credit, that the stock market “crashed” in 1929. </a:t>
            </a:r>
          </a:p>
          <a:p>
            <a:r>
              <a:rPr lang="en-US" dirty="0" smtClean="0"/>
              <a:t>The economy went downhill, banks closed, business couldn’t borrow money, factories cutback, jobs were lost—people were unemployed. Unemployed people couldn’t spend money- rough cycle.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ChangeAspect="1" noChangeArrowheads="1"/>
          </p:cNvPicPr>
          <p:nvPr/>
        </p:nvPicPr>
        <p:blipFill>
          <a:blip r:embed="rId3" cstate="print"/>
          <a:srcRect/>
          <a:stretch>
            <a:fillRect/>
          </a:stretch>
        </p:blipFill>
        <p:spPr bwMode="auto">
          <a:xfrm>
            <a:off x="0" y="266700"/>
            <a:ext cx="6934200" cy="5395768"/>
          </a:xfrm>
          <a:prstGeom prst="rect">
            <a:avLst/>
          </a:prstGeom>
          <a:noFill/>
          <a:ln w="9525">
            <a:miter lim="800000"/>
            <a:headEnd/>
            <a:tailEnd/>
          </a:ln>
          <a:effectLst/>
        </p:spPr>
      </p:pic>
      <p:sp>
        <p:nvSpPr>
          <p:cNvPr id="86019" name="Text Box 3"/>
          <p:cNvSpPr txBox="1">
            <a:spLocks noChangeArrowheads="1"/>
          </p:cNvSpPr>
          <p:nvPr/>
        </p:nvSpPr>
        <p:spPr bwMode="auto">
          <a:xfrm>
            <a:off x="0" y="5715000"/>
            <a:ext cx="9144000" cy="1392689"/>
          </a:xfrm>
          <a:prstGeom prst="rect">
            <a:avLst/>
          </a:prstGeom>
          <a:noFill/>
          <a:ln w="9525">
            <a:noFill/>
            <a:miter lim="800000"/>
            <a:headEnd/>
            <a:tailEnd/>
          </a:ln>
          <a:effectLst/>
        </p:spPr>
        <p:txBody>
          <a:bodyPr wrap="square">
            <a:spAutoFit/>
          </a:bodyPr>
          <a:lstStyle/>
          <a:p>
            <a:pPr lvl="2">
              <a:spcBef>
                <a:spcPts val="750"/>
              </a:spcBef>
              <a:spcAft>
                <a:spcPts val="250"/>
              </a:spcAft>
            </a:pPr>
            <a:r>
              <a:rPr lang="en-US" sz="2000" b="1" dirty="0">
                <a:latin typeface="MS Reference Sans Serif" pitchFamily="34" charset="0"/>
                <a:cs typeface="Times New Roman" pitchFamily="18" charset="0"/>
              </a:rPr>
              <a:t>The areas, like this one in Seattle, were nicknamed </a:t>
            </a:r>
            <a:r>
              <a:rPr lang="en-US" sz="2000" b="1" dirty="0" err="1">
                <a:latin typeface="MS Reference Sans Serif" pitchFamily="34" charset="0"/>
                <a:cs typeface="Times New Roman" pitchFamily="18" charset="0"/>
              </a:rPr>
              <a:t>Hoovervilles</a:t>
            </a:r>
            <a:r>
              <a:rPr lang="en-US" sz="2000" b="1" dirty="0">
                <a:latin typeface="MS Reference Sans Serif" pitchFamily="34" charset="0"/>
                <a:cs typeface="Times New Roman" pitchFamily="18" charset="0"/>
              </a:rPr>
              <a:t> because their inhabitants blamed President Herbert Hoover for their plight.</a:t>
            </a:r>
            <a:r>
              <a:rPr lang="en-US" sz="2400" dirty="0">
                <a:latin typeface="MS Reference Sans Serif" pitchFamily="34" charset="0"/>
                <a:cs typeface="Times New Roman" pitchFamily="18" charset="0"/>
              </a:rPr>
              <a:t> </a:t>
            </a:r>
            <a:endParaRPr lang="en-US" sz="2200" dirty="0"/>
          </a:p>
          <a:p>
            <a:endParaRPr lang="en-US" dirty="0"/>
          </a:p>
        </p:txBody>
      </p:sp>
      <p:sp>
        <p:nvSpPr>
          <p:cNvPr id="86018" name="Text Box 2"/>
          <p:cNvSpPr txBox="1">
            <a:spLocks noChangeArrowheads="1"/>
          </p:cNvSpPr>
          <p:nvPr/>
        </p:nvSpPr>
        <p:spPr bwMode="auto">
          <a:xfrm>
            <a:off x="6858000" y="495300"/>
            <a:ext cx="2286000" cy="2862322"/>
          </a:xfrm>
          <a:prstGeom prst="rect">
            <a:avLst/>
          </a:prstGeom>
          <a:noFill/>
          <a:ln w="9525">
            <a:noFill/>
            <a:miter lim="800000"/>
            <a:headEnd/>
            <a:tailEnd/>
          </a:ln>
          <a:effectLst/>
        </p:spPr>
        <p:txBody>
          <a:bodyPr wrap="square">
            <a:spAutoFit/>
          </a:bodyPr>
          <a:lstStyle/>
          <a:p>
            <a:pPr>
              <a:spcBef>
                <a:spcPct val="50000"/>
              </a:spcBef>
            </a:pPr>
            <a:r>
              <a:rPr lang="en-US" sz="2000" b="1" dirty="0">
                <a:latin typeface="MS Reference Sans Serif" pitchFamily="34" charset="0"/>
                <a:cs typeface="Times New Roman" pitchFamily="18" charset="0"/>
              </a:rPr>
              <a:t>Shantytowns formed in cities across the United States in the 1930s, built by people made homeless by the Great Depression.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27-0625a"/>
          <p:cNvPicPr>
            <a:picLocks noChangeAspect="1" noChangeArrowheads="1"/>
          </p:cNvPicPr>
          <p:nvPr/>
        </p:nvPicPr>
        <p:blipFill>
          <a:blip r:embed="rId3" cstate="print"/>
          <a:srcRect/>
          <a:stretch>
            <a:fillRect/>
          </a:stretch>
        </p:blipFill>
        <p:spPr bwMode="auto">
          <a:xfrm>
            <a:off x="228600" y="0"/>
            <a:ext cx="8686800" cy="6921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p:cNvPicPr>
            <a:picLocks noChangeAspect="1" noChangeArrowheads="1"/>
          </p:cNvPicPr>
          <p:nvPr/>
        </p:nvPicPr>
        <p:blipFill>
          <a:blip r:embed="rId3" cstate="print"/>
          <a:srcRect/>
          <a:stretch>
            <a:fillRect/>
          </a:stretch>
        </p:blipFill>
        <p:spPr bwMode="auto">
          <a:xfrm>
            <a:off x="0" y="1447800"/>
            <a:ext cx="5170314" cy="5410200"/>
          </a:xfrm>
          <a:prstGeom prst="rect">
            <a:avLst/>
          </a:prstGeom>
          <a:noFill/>
          <a:ln w="9525">
            <a:miter lim="800000"/>
            <a:headEnd/>
            <a:tailEnd/>
          </a:ln>
          <a:effectLst/>
        </p:spPr>
      </p:pic>
      <p:sp>
        <p:nvSpPr>
          <p:cNvPr id="107524" name="Text Box 4"/>
          <p:cNvSpPr txBox="1">
            <a:spLocks noChangeArrowheads="1"/>
          </p:cNvSpPr>
          <p:nvPr/>
        </p:nvSpPr>
        <p:spPr bwMode="auto">
          <a:xfrm>
            <a:off x="114300" y="0"/>
            <a:ext cx="8915400" cy="1617663"/>
          </a:xfrm>
          <a:prstGeom prst="rect">
            <a:avLst/>
          </a:prstGeom>
          <a:noFill/>
          <a:ln w="9525">
            <a:noFill/>
            <a:miter lim="800000"/>
            <a:headEnd/>
            <a:tailEnd/>
          </a:ln>
          <a:effectLst/>
        </p:spPr>
        <p:txBody>
          <a:bodyPr>
            <a:spAutoFit/>
          </a:bodyPr>
          <a:lstStyle/>
          <a:p>
            <a:pPr lvl="2">
              <a:spcBef>
                <a:spcPts val="750"/>
              </a:spcBef>
              <a:spcAft>
                <a:spcPts val="250"/>
              </a:spcAft>
            </a:pPr>
            <a:r>
              <a:rPr lang="en-US" sz="2000" b="1">
                <a:latin typeface="MS Reference Sans Serif" pitchFamily="34" charset="0"/>
                <a:cs typeface="Times New Roman" pitchFamily="18" charset="0"/>
              </a:rPr>
              <a:t>Thousands of farmers and their families left the southern Great Plains region of the United States during the Great Depression, after severe wind erosion earned it the label </a:t>
            </a:r>
            <a:r>
              <a:rPr lang="en-US" sz="2000" b="1" i="1">
                <a:latin typeface="MS Reference Sans Serif" pitchFamily="34" charset="0"/>
                <a:cs typeface="Times New Roman" pitchFamily="18" charset="0"/>
              </a:rPr>
              <a:t> Dust Bowl</a:t>
            </a:r>
            <a:r>
              <a:rPr lang="en-US" sz="2000" b="1">
                <a:latin typeface="MS Reference Sans Serif" pitchFamily="34" charset="0"/>
                <a:cs typeface="Times New Roman" pitchFamily="18" charset="0"/>
              </a:rPr>
              <a:t>.</a:t>
            </a:r>
            <a:r>
              <a:rPr lang="en-US">
                <a:latin typeface="MS Reference Sans Serif" pitchFamily="34" charset="0"/>
                <a:cs typeface="Times New Roman" pitchFamily="18" charset="0"/>
              </a:rPr>
              <a:t> </a:t>
            </a:r>
            <a:endParaRPr lang="en-US" sz="2200"/>
          </a:p>
          <a:p>
            <a:endParaRPr lang="en-US"/>
          </a:p>
        </p:txBody>
      </p:sp>
      <p:sp>
        <p:nvSpPr>
          <p:cNvPr id="107523" name="Text Box 3"/>
          <p:cNvSpPr txBox="1">
            <a:spLocks noChangeArrowheads="1"/>
          </p:cNvSpPr>
          <p:nvPr/>
        </p:nvSpPr>
        <p:spPr bwMode="auto">
          <a:xfrm>
            <a:off x="5219700" y="1676400"/>
            <a:ext cx="3810000" cy="1006475"/>
          </a:xfrm>
          <a:prstGeom prst="rect">
            <a:avLst/>
          </a:prstGeom>
          <a:noFill/>
          <a:ln w="9525">
            <a:noFill/>
            <a:miter lim="800000"/>
            <a:headEnd/>
            <a:tailEnd/>
          </a:ln>
          <a:effectLst/>
        </p:spPr>
        <p:txBody>
          <a:bodyPr>
            <a:spAutoFit/>
          </a:bodyPr>
          <a:lstStyle/>
          <a:p>
            <a:pPr>
              <a:spcBef>
                <a:spcPct val="50000"/>
              </a:spcBef>
            </a:pPr>
            <a:r>
              <a:rPr lang="en-US" sz="2000" b="1">
                <a:latin typeface="MS Reference Sans Serif" pitchFamily="34" charset="0"/>
                <a:cs typeface="Times New Roman" pitchFamily="18" charset="0"/>
              </a:rPr>
              <a:t>Many of these refugees sought work and a better life in California.</a:t>
            </a:r>
            <a:endParaRPr lang="en-US"/>
          </a:p>
        </p:txBody>
      </p:sp>
      <p:sp>
        <p:nvSpPr>
          <p:cNvPr id="107522" name="Text Box 2"/>
          <p:cNvSpPr txBox="1">
            <a:spLocks noChangeArrowheads="1"/>
          </p:cNvSpPr>
          <p:nvPr/>
        </p:nvSpPr>
        <p:spPr bwMode="auto">
          <a:xfrm>
            <a:off x="5295900" y="3200400"/>
            <a:ext cx="3733800" cy="1200329"/>
          </a:xfrm>
          <a:prstGeom prst="rect">
            <a:avLst/>
          </a:prstGeom>
          <a:noFill/>
          <a:ln w="9525">
            <a:noFill/>
            <a:miter lim="800000"/>
            <a:headEnd/>
            <a:tailEnd/>
          </a:ln>
          <a:effectLst/>
        </p:spPr>
        <p:txBody>
          <a:bodyPr>
            <a:spAutoFit/>
          </a:bodyPr>
          <a:lstStyle/>
          <a:p>
            <a:pPr>
              <a:spcBef>
                <a:spcPct val="50000"/>
              </a:spcBef>
            </a:pPr>
            <a:r>
              <a:rPr lang="en-US" sz="2400" dirty="0" smtClean="0">
                <a:latin typeface="Times New Roman" pitchFamily="18" charset="0"/>
                <a:cs typeface="Times New Roman" pitchFamily="18" charset="0"/>
              </a:rPr>
              <a:t>John </a:t>
            </a:r>
            <a:r>
              <a:rPr lang="en-US" sz="2400" dirty="0">
                <a:latin typeface="Times New Roman" pitchFamily="18" charset="0"/>
                <a:cs typeface="Times New Roman" pitchFamily="18" charset="0"/>
              </a:rPr>
              <a:t>Steinbach's classics: </a:t>
            </a:r>
            <a:r>
              <a:rPr lang="en-US" sz="2400" u="sng" dirty="0">
                <a:latin typeface="Times New Roman" pitchFamily="18" charset="0"/>
                <a:cs typeface="Times New Roman" pitchFamily="18" charset="0"/>
              </a:rPr>
              <a:t>The Grapes of Wrath</a:t>
            </a:r>
            <a:r>
              <a:rPr lang="en-US" sz="2400" dirty="0">
                <a:latin typeface="Times New Roman" pitchFamily="18" charset="0"/>
                <a:cs typeface="Times New Roman" pitchFamily="18" charset="0"/>
              </a:rPr>
              <a:t> or </a:t>
            </a:r>
            <a:r>
              <a:rPr lang="en-US" sz="2400" u="sng" dirty="0">
                <a:latin typeface="Times New Roman" pitchFamily="18" charset="0"/>
                <a:cs typeface="Times New Roman" pitchFamily="18" charset="0"/>
              </a:rPr>
              <a:t>Of Mice and Men.</a:t>
            </a:r>
            <a:r>
              <a:rPr lang="en-US" sz="2400" dirty="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9" name="Object 3"/>
          <p:cNvGraphicFramePr>
            <a:graphicFrameLocks noChangeAspect="1"/>
          </p:cNvGraphicFramePr>
          <p:nvPr/>
        </p:nvGraphicFramePr>
        <p:xfrm>
          <a:off x="0" y="2640013"/>
          <a:ext cx="5673725" cy="4217987"/>
        </p:xfrm>
        <a:graphic>
          <a:graphicData uri="http://schemas.openxmlformats.org/presentationml/2006/ole">
            <mc:AlternateContent xmlns:mc="http://schemas.openxmlformats.org/markup-compatibility/2006">
              <mc:Choice xmlns:v="urn:schemas-microsoft-com:vml" Requires="v">
                <p:oleObj spid="_x0000_s8201" name="Paint Shop Pro Image" r:id="rId4" imgW="4185366" imgH="3112195" progId="">
                  <p:embed/>
                </p:oleObj>
              </mc:Choice>
              <mc:Fallback>
                <p:oleObj name="Paint Shop Pro Image" r:id="rId4" imgW="4185366" imgH="3112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40013"/>
                        <a:ext cx="5673725" cy="421798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6498" name="Picture 2" descr="children"/>
          <p:cNvPicPr>
            <a:picLocks noChangeAspect="1" noChangeArrowheads="1"/>
          </p:cNvPicPr>
          <p:nvPr/>
        </p:nvPicPr>
        <p:blipFill>
          <a:blip r:embed="rId6" cstate="print"/>
          <a:srcRect/>
          <a:stretch>
            <a:fillRect/>
          </a:stretch>
        </p:blipFill>
        <p:spPr bwMode="auto">
          <a:xfrm>
            <a:off x="5410200" y="0"/>
            <a:ext cx="3733800" cy="28130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27-0674a"/>
          <p:cNvPicPr>
            <a:picLocks noChangeAspect="1" noChangeArrowheads="1"/>
          </p:cNvPicPr>
          <p:nvPr/>
        </p:nvPicPr>
        <p:blipFill>
          <a:blip r:embed="rId3" cstate="print"/>
          <a:srcRect/>
          <a:stretch>
            <a:fillRect/>
          </a:stretch>
        </p:blipFill>
        <p:spPr bwMode="auto">
          <a:xfrm>
            <a:off x="1143000" y="63500"/>
            <a:ext cx="6858000" cy="67325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27-0672a"/>
          <p:cNvPicPr>
            <a:picLocks noChangeAspect="1" noChangeArrowheads="1"/>
          </p:cNvPicPr>
          <p:nvPr/>
        </p:nvPicPr>
        <p:blipFill>
          <a:blip r:embed="rId3" cstate="print"/>
          <a:srcRect/>
          <a:stretch>
            <a:fillRect/>
          </a:stretch>
        </p:blipFill>
        <p:spPr bwMode="auto">
          <a:xfrm>
            <a:off x="1835150" y="0"/>
            <a:ext cx="5475288"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27-0854a"/>
          <p:cNvPicPr>
            <a:picLocks noChangeAspect="1" noChangeArrowheads="1"/>
          </p:cNvPicPr>
          <p:nvPr/>
        </p:nvPicPr>
        <p:blipFill>
          <a:blip r:embed="rId3" cstate="print"/>
          <a:srcRect/>
          <a:stretch>
            <a:fillRect/>
          </a:stretch>
        </p:blipFill>
        <p:spPr bwMode="auto">
          <a:xfrm>
            <a:off x="1182688" y="0"/>
            <a:ext cx="6778625"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27-0665a"/>
          <p:cNvPicPr>
            <a:picLocks noChangeAspect="1" noChangeArrowheads="1"/>
          </p:cNvPicPr>
          <p:nvPr/>
        </p:nvPicPr>
        <p:blipFill>
          <a:blip r:embed="rId3" cstate="print"/>
          <a:srcRect/>
          <a:stretch>
            <a:fillRect/>
          </a:stretch>
        </p:blipFill>
        <p:spPr bwMode="auto">
          <a:xfrm>
            <a:off x="1143000" y="828675"/>
            <a:ext cx="6858000" cy="52006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27-0897a"/>
          <p:cNvPicPr>
            <a:picLocks noChangeAspect="1" noChangeArrowheads="1"/>
          </p:cNvPicPr>
          <p:nvPr/>
        </p:nvPicPr>
        <p:blipFill>
          <a:blip r:embed="rId3" cstate="print"/>
          <a:srcRect/>
          <a:stretch>
            <a:fillRect/>
          </a:stretch>
        </p:blipFill>
        <p:spPr bwMode="auto">
          <a:xfrm>
            <a:off x="1143000" y="749300"/>
            <a:ext cx="6858000" cy="53609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27-0851a"/>
          <p:cNvPicPr>
            <a:picLocks noChangeAspect="1" noChangeArrowheads="1"/>
          </p:cNvPicPr>
          <p:nvPr/>
        </p:nvPicPr>
        <p:blipFill>
          <a:blip r:embed="rId3" cstate="print"/>
          <a:srcRect/>
          <a:stretch>
            <a:fillRect/>
          </a:stretch>
        </p:blipFill>
        <p:spPr bwMode="auto">
          <a:xfrm>
            <a:off x="990600" y="228600"/>
            <a:ext cx="6858000" cy="5578475"/>
          </a:xfrm>
          <a:prstGeom prst="rect">
            <a:avLst/>
          </a:prstGeom>
          <a:noFill/>
        </p:spPr>
      </p:pic>
      <p:sp>
        <p:nvSpPr>
          <p:cNvPr id="102402" name="Text Box 2"/>
          <p:cNvSpPr txBox="1">
            <a:spLocks noChangeArrowheads="1"/>
          </p:cNvSpPr>
          <p:nvPr/>
        </p:nvSpPr>
        <p:spPr bwMode="auto">
          <a:xfrm>
            <a:off x="2286000" y="5943600"/>
            <a:ext cx="4343400" cy="5794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sz="3200" dirty="0">
                <a:latin typeface="Times New Roman" pitchFamily="18" charset="0"/>
                <a:cs typeface="Times New Roman" pitchFamily="18" charset="0"/>
              </a:rPr>
              <a:t>Foreclosure by Auction</a:t>
            </a:r>
            <a:r>
              <a:rPr lang="en-US" sz="2400" dirty="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a:stretch>
            <a:fillRect/>
          </a:stretch>
        </p:blipFill>
        <p:spPr bwMode="auto">
          <a:xfrm>
            <a:off x="0" y="0"/>
            <a:ext cx="9144000" cy="69818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2" name="Object 4"/>
          <p:cNvGraphicFramePr>
            <a:graphicFrameLocks noChangeAspect="1"/>
          </p:cNvGraphicFramePr>
          <p:nvPr/>
        </p:nvGraphicFramePr>
        <p:xfrm>
          <a:off x="2313645" y="1828801"/>
          <a:ext cx="6830355" cy="5029200"/>
        </p:xfrm>
        <a:graphic>
          <a:graphicData uri="http://schemas.openxmlformats.org/presentationml/2006/ole">
            <mc:AlternateContent xmlns:mc="http://schemas.openxmlformats.org/markup-compatibility/2006">
              <mc:Choice xmlns:v="urn:schemas-microsoft-com:vml" Requires="v">
                <p:oleObj spid="_x0000_s6153" name="Paint Shop Pro Image" r:id="rId4" imgW="4292683" imgH="3160976" progId="">
                  <p:embed/>
                </p:oleObj>
              </mc:Choice>
              <mc:Fallback>
                <p:oleObj name="Paint Shop Pro Image" r:id="rId4" imgW="4292683" imgH="316097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645" y="1828801"/>
                        <a:ext cx="6830355" cy="502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1" name="Text Box 3"/>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lvl="2">
              <a:spcAft>
                <a:spcPts val="250"/>
              </a:spcAft>
            </a:pPr>
            <a:r>
              <a:rPr lang="en-US" sz="2400">
                <a:solidFill>
                  <a:srgbClr val="000000"/>
                </a:solidFill>
                <a:latin typeface="MS Reference Sans Serif" pitchFamily="34" charset="0"/>
                <a:cs typeface="Times New Roman" pitchFamily="18" charset="0"/>
              </a:rPr>
              <a:t> </a:t>
            </a:r>
            <a:r>
              <a:rPr lang="en-US" sz="2400">
                <a:latin typeface="Times New Roman" pitchFamily="18" charset="0"/>
                <a:cs typeface="Times New Roman" pitchFamily="18" charset="0"/>
              </a:rPr>
              <a:t> </a:t>
            </a:r>
            <a:endParaRPr lang="en-US"/>
          </a:p>
        </p:txBody>
      </p:sp>
      <p:sp>
        <p:nvSpPr>
          <p:cNvPr id="109570" name="Rectangle 2"/>
          <p:cNvSpPr>
            <a:spLocks noChangeArrowheads="1"/>
          </p:cNvSpPr>
          <p:nvPr/>
        </p:nvSpPr>
        <p:spPr bwMode="auto">
          <a:xfrm>
            <a:off x="0" y="0"/>
            <a:ext cx="9144000" cy="1800225"/>
          </a:xfrm>
          <a:prstGeom prst="rect">
            <a:avLst/>
          </a:prstGeom>
          <a:noFill/>
          <a:ln w="9525">
            <a:noFill/>
            <a:miter lim="800000"/>
            <a:headEnd/>
            <a:tailEnd/>
          </a:ln>
          <a:effectLst/>
        </p:spPr>
        <p:txBody>
          <a:bodyPr>
            <a:spAutoFit/>
          </a:bodyPr>
          <a:lstStyle/>
          <a:p>
            <a:r>
              <a:rPr lang="en-US" sz="2800">
                <a:latin typeface="Times New Roman" pitchFamily="18" charset="0"/>
                <a:cs typeface="Times New Roman" pitchFamily="18" charset="0"/>
              </a:rPr>
              <a:t>Sharecroppers evicted from their homes camp along a highway in rural Missouri in the 1930s. The Great Depression left many Americans— urban and rural, black and white— without homes, jobs, and hope.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6" name="Object 4"/>
          <p:cNvGraphicFramePr>
            <a:graphicFrameLocks noChangeAspect="1"/>
          </p:cNvGraphicFramePr>
          <p:nvPr/>
        </p:nvGraphicFramePr>
        <p:xfrm>
          <a:off x="3577945" y="190500"/>
          <a:ext cx="5566055" cy="6667500"/>
        </p:xfrm>
        <a:graphic>
          <a:graphicData uri="http://schemas.openxmlformats.org/presentationml/2006/ole">
            <mc:AlternateContent xmlns:mc="http://schemas.openxmlformats.org/markup-compatibility/2006">
              <mc:Choice xmlns:v="urn:schemas-microsoft-com:vml" Requires="v">
                <p:oleObj spid="_x0000_s5129" name="Paint Shop Pro Image" r:id="rId4" imgW="2614634" imgH="3131707" progId="">
                  <p:embed/>
                </p:oleObj>
              </mc:Choice>
              <mc:Fallback>
                <p:oleObj name="Paint Shop Pro Image" r:id="rId4" imgW="2614634" imgH="313170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945" y="190500"/>
                        <a:ext cx="5566055" cy="66675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3"/>
          <p:cNvSpPr txBox="1">
            <a:spLocks noChangeArrowheads="1"/>
          </p:cNvSpPr>
          <p:nvPr/>
        </p:nvSpPr>
        <p:spPr bwMode="auto">
          <a:xfrm>
            <a:off x="571500" y="647700"/>
            <a:ext cx="2895600" cy="457200"/>
          </a:xfrm>
          <a:prstGeom prst="rect">
            <a:avLst/>
          </a:prstGeom>
          <a:noFill/>
          <a:ln w="9525">
            <a:noFill/>
            <a:miter lim="800000"/>
            <a:headEnd/>
            <a:tailEnd/>
          </a:ln>
          <a:effectLst/>
        </p:spPr>
        <p:txBody>
          <a:bodyPr>
            <a:spAutoFit/>
          </a:bodyPr>
          <a:lstStyle/>
          <a:p>
            <a:endParaRPr lang="en-US"/>
          </a:p>
        </p:txBody>
      </p:sp>
      <p:sp>
        <p:nvSpPr>
          <p:cNvPr id="110594" name="Text Box 2"/>
          <p:cNvSpPr txBox="1">
            <a:spLocks noChangeArrowheads="1"/>
          </p:cNvSpPr>
          <p:nvPr/>
        </p:nvSpPr>
        <p:spPr bwMode="auto">
          <a:xfrm>
            <a:off x="-914400" y="647700"/>
            <a:ext cx="4419600" cy="4101123"/>
          </a:xfrm>
          <a:prstGeom prst="rect">
            <a:avLst/>
          </a:prstGeom>
          <a:noFill/>
          <a:ln w="9525">
            <a:noFill/>
            <a:miter lim="800000"/>
            <a:headEnd/>
            <a:tailEnd/>
          </a:ln>
          <a:effectLst/>
        </p:spPr>
        <p:txBody>
          <a:bodyPr wrap="square">
            <a:spAutoFit/>
          </a:bodyPr>
          <a:lstStyle/>
          <a:p>
            <a:pPr lvl="2">
              <a:spcBef>
                <a:spcPts val="750"/>
              </a:spcBef>
              <a:spcAft>
                <a:spcPts val="250"/>
              </a:spcAft>
            </a:pPr>
            <a:r>
              <a:rPr lang="en-US" sz="2400" dirty="0">
                <a:latin typeface="MS Reference Sans Serif" pitchFamily="34" charset="0"/>
                <a:cs typeface="Times New Roman" pitchFamily="18" charset="0"/>
              </a:rPr>
              <a:t>The Great Depression forced many Americans to go hungry or depend on charities for food, clothing, and other necessities. Here, people wait in a breadline to receive free food.</a:t>
            </a:r>
            <a:r>
              <a:rPr lang="en-US" sz="2400" dirty="0">
                <a:latin typeface="Times New Roman" pitchFamily="18" charset="0"/>
                <a:cs typeface="Times New Roman" pitchFamily="18" charset="0"/>
              </a:rPr>
              <a:t> </a:t>
            </a:r>
            <a:endParaRPr lang="en-US" sz="2200"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27-0769a"/>
          <p:cNvPicPr>
            <a:picLocks noChangeAspect="1" noChangeArrowheads="1"/>
          </p:cNvPicPr>
          <p:nvPr/>
        </p:nvPicPr>
        <p:blipFill>
          <a:blip r:embed="rId3" cstate="print"/>
          <a:srcRect/>
          <a:stretch>
            <a:fillRect/>
          </a:stretch>
        </p:blipFill>
        <p:spPr bwMode="auto">
          <a:xfrm>
            <a:off x="304800" y="0"/>
            <a:ext cx="8555173"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27-0673a"/>
          <p:cNvPicPr>
            <a:picLocks noChangeAspect="1" noChangeArrowheads="1"/>
          </p:cNvPicPr>
          <p:nvPr/>
        </p:nvPicPr>
        <p:blipFill>
          <a:blip r:embed="rId3" cstate="print"/>
          <a:srcRect/>
          <a:stretch>
            <a:fillRect/>
          </a:stretch>
        </p:blipFill>
        <p:spPr bwMode="auto">
          <a:xfrm>
            <a:off x="228600" y="0"/>
            <a:ext cx="8607368"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27-0705a"/>
          <p:cNvPicPr>
            <a:picLocks noChangeAspect="1" noChangeArrowheads="1"/>
          </p:cNvPicPr>
          <p:nvPr/>
        </p:nvPicPr>
        <p:blipFill>
          <a:blip r:embed="rId3" cstate="print"/>
          <a:srcRect/>
          <a:stretch>
            <a:fillRect/>
          </a:stretch>
        </p:blipFill>
        <p:spPr bwMode="auto">
          <a:xfrm>
            <a:off x="762000" y="124532"/>
            <a:ext cx="7620000" cy="5231694"/>
          </a:xfrm>
          <a:prstGeom prst="rect">
            <a:avLst/>
          </a:prstGeom>
          <a:noFill/>
        </p:spPr>
      </p:pic>
      <p:sp>
        <p:nvSpPr>
          <p:cNvPr id="99330" name="Text Box 2"/>
          <p:cNvSpPr txBox="1">
            <a:spLocks noChangeArrowheads="1"/>
          </p:cNvSpPr>
          <p:nvPr/>
        </p:nvSpPr>
        <p:spPr bwMode="auto">
          <a:xfrm>
            <a:off x="457200" y="5753100"/>
            <a:ext cx="8382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Who is the coal miner and bread winner in this family?</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27-0676a"/>
          <p:cNvPicPr>
            <a:picLocks noChangeAspect="1" noChangeArrowheads="1"/>
          </p:cNvPicPr>
          <p:nvPr/>
        </p:nvPicPr>
        <p:blipFill>
          <a:blip r:embed="rId3" cstate="print"/>
          <a:srcRect/>
          <a:stretch>
            <a:fillRect/>
          </a:stretch>
        </p:blipFill>
        <p:spPr bwMode="auto">
          <a:xfrm>
            <a:off x="304800" y="72532"/>
            <a:ext cx="8610600" cy="677287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27-0699a"/>
          <p:cNvPicPr>
            <a:picLocks noChangeAspect="1" noChangeArrowheads="1"/>
          </p:cNvPicPr>
          <p:nvPr/>
        </p:nvPicPr>
        <p:blipFill>
          <a:blip r:embed="rId3" cstate="print"/>
          <a:srcRect/>
          <a:stretch>
            <a:fillRect/>
          </a:stretch>
        </p:blipFill>
        <p:spPr bwMode="auto">
          <a:xfrm>
            <a:off x="0" y="-44714"/>
            <a:ext cx="9144000" cy="694901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27-0677a"/>
          <p:cNvPicPr>
            <a:picLocks noChangeAspect="1" noChangeArrowheads="1"/>
          </p:cNvPicPr>
          <p:nvPr/>
        </p:nvPicPr>
        <p:blipFill>
          <a:blip r:embed="rId3" cstate="print"/>
          <a:srcRect/>
          <a:stretch>
            <a:fillRect/>
          </a:stretch>
        </p:blipFill>
        <p:spPr bwMode="auto">
          <a:xfrm>
            <a:off x="1295400" y="338138"/>
            <a:ext cx="6858000" cy="5508625"/>
          </a:xfrm>
          <a:prstGeom prst="rect">
            <a:avLst/>
          </a:prstGeom>
          <a:noFill/>
        </p:spPr>
      </p:pic>
      <p:sp>
        <p:nvSpPr>
          <p:cNvPr id="96258" name="Text Box 2"/>
          <p:cNvSpPr txBox="1">
            <a:spLocks noChangeArrowheads="1"/>
          </p:cNvSpPr>
          <p:nvPr/>
        </p:nvSpPr>
        <p:spPr bwMode="auto">
          <a:xfrm>
            <a:off x="762000" y="6064250"/>
            <a:ext cx="7620000" cy="457200"/>
          </a:xfrm>
          <a:prstGeom prst="rect">
            <a:avLst/>
          </a:prstGeom>
          <a:noFill/>
          <a:ln w="9525">
            <a:noFill/>
            <a:miter lim="800000"/>
            <a:headEnd/>
            <a:tailEnd/>
          </a:ln>
          <a:effectLst/>
        </p:spPr>
        <p:txBody>
          <a:bodyPr>
            <a:spAutoFit/>
          </a:bodyPr>
          <a:lstStyle/>
          <a:p>
            <a:pPr algn="ctr">
              <a:spcBef>
                <a:spcPct val="50000"/>
              </a:spcBef>
            </a:pPr>
            <a:r>
              <a:rPr lang="en-US" sz="2400">
                <a:latin typeface="Times New Roman" pitchFamily="18" charset="0"/>
                <a:cs typeface="Times New Roman" pitchFamily="18" charset="0"/>
              </a:rPr>
              <a:t>Mom is 18 years old.  Does she look 18?</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Utah’s Great Drought of 1934</a:t>
            </a:r>
            <a:endParaRPr lang="en-US" dirty="0"/>
          </a:p>
        </p:txBody>
      </p:sp>
      <p:sp>
        <p:nvSpPr>
          <p:cNvPr id="3" name="Content Placeholder 2"/>
          <p:cNvSpPr>
            <a:spLocks noGrp="1"/>
          </p:cNvSpPr>
          <p:nvPr>
            <p:ph idx="1"/>
          </p:nvPr>
        </p:nvSpPr>
        <p:spPr/>
        <p:txBody>
          <a:bodyPr>
            <a:normAutofit lnSpcReduction="10000"/>
          </a:bodyPr>
          <a:lstStyle/>
          <a:p>
            <a:r>
              <a:rPr lang="en-US" dirty="0" smtClean="0"/>
              <a:t>In 1934 rainfall was only 51% normal. Utah Lake was 1/3 its usual amount. </a:t>
            </a:r>
          </a:p>
          <a:p>
            <a:r>
              <a:rPr lang="en-US" dirty="0" smtClean="0"/>
              <a:t>Sheep, cattle, and farms were desperate</a:t>
            </a:r>
          </a:p>
          <a:p>
            <a:r>
              <a:rPr lang="en-US" dirty="0" smtClean="0">
                <a:solidFill>
                  <a:srgbClr val="FF0000"/>
                </a:solidFill>
              </a:rPr>
              <a:t>Governor Blood asked for financial help from the Federal Emergency Relief Administration(FERA)</a:t>
            </a:r>
          </a:p>
          <a:p>
            <a:r>
              <a:rPr lang="en-US" dirty="0" smtClean="0"/>
              <a:t>President Roosevelt responded within 36 hours of being asked for help. </a:t>
            </a:r>
          </a:p>
          <a:p>
            <a:r>
              <a:rPr lang="en-US" dirty="0" smtClean="0"/>
              <a:t>The federal government sent thousands of dollars to dig wells, irrigation ditches, develop springs, and lay pipeline to carry water.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571500" y="0"/>
            <a:ext cx="7772400" cy="1143000"/>
          </a:xfrm>
          <a:prstGeom prst="rect">
            <a:avLst/>
          </a:prstGeom>
          <a:noFill/>
          <a:ln w="9525">
            <a:noFill/>
            <a:miter lim="800000"/>
            <a:headEnd/>
            <a:tailEnd/>
          </a:ln>
          <a:effectLst/>
        </p:spPr>
        <p:txBody>
          <a:bodyPr anchor="ctr"/>
          <a:lstStyle/>
          <a:p>
            <a:pPr algn="ctr"/>
            <a:r>
              <a:rPr lang="en-US" sz="4400" dirty="0">
                <a:solidFill>
                  <a:schemeClr val="tx2"/>
                </a:solidFill>
                <a:latin typeface="Times New Roman" pitchFamily="18" charset="0"/>
                <a:cs typeface="Times New Roman" pitchFamily="18" charset="0"/>
              </a:rPr>
              <a:t>The Great Dust Bowl</a:t>
            </a:r>
            <a:endParaRPr lang="en-US" sz="4400" dirty="0">
              <a:solidFill>
                <a:schemeClr val="tx2"/>
              </a:solidFill>
            </a:endParaRPr>
          </a:p>
        </p:txBody>
      </p:sp>
      <p:sp>
        <p:nvSpPr>
          <p:cNvPr id="120836" name="Rectangle 4"/>
          <p:cNvSpPr>
            <a:spLocks noChangeArrowheads="1"/>
          </p:cNvSpPr>
          <p:nvPr/>
        </p:nvSpPr>
        <p:spPr bwMode="auto">
          <a:xfrm>
            <a:off x="5205845" y="990600"/>
            <a:ext cx="2476500" cy="41148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Times New Roman" pitchFamily="18" charset="0"/>
                <a:cs typeface="Times New Roman" pitchFamily="18" charset="0"/>
              </a:rPr>
              <a:t>Today in America we practice soil maintenance and land management. These programs are born in the 1930’s in the Era of the Great Dust Bowl!</a:t>
            </a:r>
            <a:endParaRPr lang="en-US" sz="2800" dirty="0"/>
          </a:p>
        </p:txBody>
      </p:sp>
      <p:pic>
        <p:nvPicPr>
          <p:cNvPr id="120834" name="Picture 2" descr="ph03003j"/>
          <p:cNvPicPr>
            <a:picLocks noChangeAspect="1" noChangeArrowheads="1"/>
          </p:cNvPicPr>
          <p:nvPr/>
        </p:nvPicPr>
        <p:blipFill>
          <a:blip r:embed="rId3" cstate="print"/>
          <a:srcRect/>
          <a:stretch>
            <a:fillRect/>
          </a:stretch>
        </p:blipFill>
        <p:spPr bwMode="auto">
          <a:xfrm>
            <a:off x="114300" y="2057400"/>
            <a:ext cx="5334000" cy="361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549275" y="3556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Times New Roman" pitchFamily="18" charset="0"/>
                <a:cs typeface="Times New Roman" pitchFamily="18" charset="0"/>
              </a:rPr>
              <a:t>The Market Crash of 1929</a:t>
            </a:r>
            <a:endParaRPr lang="en-US" sz="4400">
              <a:solidFill>
                <a:schemeClr val="tx2"/>
              </a:solidFill>
            </a:endParaRPr>
          </a:p>
        </p:txBody>
      </p:sp>
      <p:sp>
        <p:nvSpPr>
          <p:cNvPr id="141315" name="Rectangle 3"/>
          <p:cNvSpPr>
            <a:spLocks noChangeArrowheads="1"/>
          </p:cNvSpPr>
          <p:nvPr/>
        </p:nvSpPr>
        <p:spPr bwMode="auto">
          <a:xfrm>
            <a:off x="136525" y="1454150"/>
            <a:ext cx="9144000" cy="0"/>
          </a:xfrm>
          <a:prstGeom prst="rect">
            <a:avLst/>
          </a:prstGeom>
          <a:noFill/>
          <a:ln w="9525">
            <a:noFill/>
            <a:miter lim="800000"/>
            <a:headEnd/>
            <a:tailEnd/>
          </a:ln>
          <a:effectLst/>
        </p:spPr>
        <p:txBody>
          <a:bodyPr>
            <a:spAutoFit/>
          </a:bodyPr>
          <a:lstStyle/>
          <a:p>
            <a:endParaRPr lang="en-US"/>
          </a:p>
        </p:txBody>
      </p:sp>
      <p:pic>
        <p:nvPicPr>
          <p:cNvPr id="141314" name="Picture 2" descr="dow29monthly"/>
          <p:cNvPicPr>
            <a:picLocks noChangeAspect="1" noChangeArrowheads="1"/>
          </p:cNvPicPr>
          <p:nvPr/>
        </p:nvPicPr>
        <p:blipFill>
          <a:blip r:embed="rId3" cstate="print"/>
          <a:srcRect/>
          <a:stretch>
            <a:fillRect/>
          </a:stretch>
        </p:blipFill>
        <p:spPr bwMode="auto">
          <a:xfrm>
            <a:off x="-136525" y="1457325"/>
            <a:ext cx="9144000" cy="50450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27-0725a"/>
          <p:cNvPicPr>
            <a:picLocks noChangeAspect="1" noChangeArrowheads="1"/>
          </p:cNvPicPr>
          <p:nvPr/>
        </p:nvPicPr>
        <p:blipFill>
          <a:blip r:embed="rId3" cstate="print"/>
          <a:srcRect/>
          <a:stretch>
            <a:fillRect/>
          </a:stretch>
        </p:blipFill>
        <p:spPr bwMode="auto">
          <a:xfrm>
            <a:off x="949325" y="-30163"/>
            <a:ext cx="6858000" cy="6708776"/>
          </a:xfrm>
          <a:prstGeom prst="rect">
            <a:avLst/>
          </a:prstGeom>
          <a:noFill/>
        </p:spPr>
      </p:pic>
      <p:sp>
        <p:nvSpPr>
          <p:cNvPr id="119810" name="Rectangle 2"/>
          <p:cNvSpPr>
            <a:spLocks noChangeArrowheads="1"/>
          </p:cNvSpPr>
          <p:nvPr/>
        </p:nvSpPr>
        <p:spPr bwMode="auto">
          <a:xfrm flipH="1">
            <a:off x="342900" y="6065838"/>
            <a:ext cx="8459788" cy="822325"/>
          </a:xfrm>
          <a:prstGeom prst="rect">
            <a:avLst/>
          </a:prstGeom>
          <a:noFill/>
          <a:ln w="9525">
            <a:noFill/>
            <a:miter lim="800000"/>
            <a:headEnd/>
            <a:tailEnd/>
          </a:ln>
          <a:effectLst/>
        </p:spPr>
        <p:txBody>
          <a:bodyPr>
            <a:spAutoFit/>
          </a:bodyPr>
          <a:lstStyle/>
          <a:p>
            <a:r>
              <a:rPr lang="en-US" sz="2400">
                <a:latin typeface="Times New Roman" pitchFamily="18" charset="0"/>
                <a:cs typeface="Times New Roman" pitchFamily="18" charset="0"/>
                <a:hlinkClick r:id="rId4"/>
              </a:rPr>
              <a:t>http://www.pbs.org/wgbh/amex/dustbowl/filmmore/reference/interview/melt03.html</a:t>
            </a:r>
            <a:r>
              <a:rPr lang="en-US" sz="2400">
                <a:latin typeface="Times New Roman" pitchFamily="18"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5943600" y="457200"/>
            <a:ext cx="1866900" cy="1828800"/>
          </a:xfrm>
          <a:prstGeom prst="rect">
            <a:avLst/>
          </a:prstGeom>
          <a:noFill/>
          <a:ln w="9525">
            <a:noFill/>
            <a:miter lim="800000"/>
            <a:headEnd/>
            <a:tailEnd/>
          </a:ln>
          <a:effectLst/>
        </p:spPr>
        <p:txBody>
          <a:bodyPr anchor="ctr"/>
          <a:lstStyle/>
          <a:p>
            <a:pPr algn="ctr"/>
            <a:r>
              <a:rPr lang="en-US" sz="4400" dirty="0">
                <a:solidFill>
                  <a:schemeClr val="tx2"/>
                </a:solidFill>
                <a:latin typeface="Times New Roman" pitchFamily="18" charset="0"/>
                <a:cs typeface="Times New Roman" pitchFamily="18" charset="0"/>
              </a:rPr>
              <a:t>Black Sunday</a:t>
            </a:r>
            <a:endParaRPr lang="en-US" sz="4400" dirty="0">
              <a:solidFill>
                <a:schemeClr val="tx2"/>
              </a:solidFill>
            </a:endParaRPr>
          </a:p>
        </p:txBody>
      </p:sp>
      <p:sp>
        <p:nvSpPr>
          <p:cNvPr id="118788" name="Rectangle 4"/>
          <p:cNvSpPr>
            <a:spLocks noChangeArrowheads="1"/>
          </p:cNvSpPr>
          <p:nvPr/>
        </p:nvSpPr>
        <p:spPr bwMode="auto">
          <a:xfrm>
            <a:off x="0" y="3200400"/>
            <a:ext cx="8877300" cy="3657600"/>
          </a:xfrm>
          <a:prstGeom prst="rect">
            <a:avLst/>
          </a:prstGeom>
          <a:noFill/>
          <a:ln w="9525">
            <a:noFill/>
            <a:miter lim="800000"/>
            <a:headEnd/>
            <a:tailEnd/>
          </a:ln>
          <a:effectLst/>
        </p:spPr>
        <p:txBody>
          <a:bodyPr/>
          <a:lstStyle/>
          <a:p>
            <a:pPr marL="342900" indent="-342900">
              <a:lnSpc>
                <a:spcPct val="90000"/>
              </a:lnSpc>
              <a:spcBef>
                <a:spcPct val="20000"/>
              </a:spcBef>
            </a:pPr>
            <a:r>
              <a:rPr lang="en-US" sz="2000" dirty="0">
                <a:latin typeface="Times New Roman" pitchFamily="18" charset="0"/>
                <a:cs typeface="Times New Roman" pitchFamily="18" charset="0"/>
              </a:rPr>
              <a:t>        April 14, 1935, dawned clear across the plains. After weeks of dust storms, one near the end of March destroying five million acres of wheat, people grateful to see the sun went outside to do chores, go to church or to picnic and sun themselves under the blue skies. In mid-afternoon the temperature dropped and the birds began chattering nervously. Suddenly a huge black cloud appeared on the horizon, approaching fast. When the storm hit, those on the road had to try to beat the storm home or stop and seek shelter. The storm on Black Sunday was the last major dust storm of that year. Coming on the heels of a stormy season, the April 14 storm hit as many others had, only harder. "The impact is like a shovelful of fine sand flung against the face," Avis D. Carlson wrote in a "New Republic" article. "People caught in their own yards grope for the doorstep. Cars come to a standstill, for no light in the world can penetrate that swirling murk. . . . The nightmare is deepest during the storms." </a:t>
            </a:r>
            <a:endParaRPr lang="en-US" sz="2000" dirty="0"/>
          </a:p>
        </p:txBody>
      </p:sp>
      <p:pic>
        <p:nvPicPr>
          <p:cNvPr id="118786" name="Picture 2" descr="dickrsn"/>
          <p:cNvPicPr>
            <a:picLocks noChangeAspect="1" noChangeArrowheads="1"/>
          </p:cNvPicPr>
          <p:nvPr/>
        </p:nvPicPr>
        <p:blipFill>
          <a:blip r:embed="rId3" cstate="print"/>
          <a:srcRect/>
          <a:stretch>
            <a:fillRect/>
          </a:stretch>
        </p:blipFill>
        <p:spPr bwMode="auto">
          <a:xfrm>
            <a:off x="0" y="0"/>
            <a:ext cx="4191000" cy="3177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71" name="Picture 11" descr="27-0914a"/>
          <p:cNvPicPr>
            <a:picLocks noChangeAspect="1" noChangeArrowheads="1"/>
          </p:cNvPicPr>
          <p:nvPr/>
        </p:nvPicPr>
        <p:blipFill>
          <a:blip r:embed="rId3" cstate="print"/>
          <a:srcRect/>
          <a:stretch>
            <a:fillRect/>
          </a:stretch>
        </p:blipFill>
        <p:spPr bwMode="auto">
          <a:xfrm>
            <a:off x="1028700" y="962025"/>
            <a:ext cx="6858000" cy="4079875"/>
          </a:xfrm>
          <a:prstGeom prst="rect">
            <a:avLst/>
          </a:prstGeom>
          <a:noFill/>
        </p:spPr>
      </p:pic>
      <p:sp>
        <p:nvSpPr>
          <p:cNvPr id="117770" name="Text Box 10"/>
          <p:cNvSpPr txBox="1">
            <a:spLocks noChangeArrowheads="1"/>
          </p:cNvSpPr>
          <p:nvPr/>
        </p:nvSpPr>
        <p:spPr bwMode="auto">
          <a:xfrm>
            <a:off x="2209800" y="5486400"/>
            <a:ext cx="41529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 Dirt drifts in the Dust Bowl!</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27-0724a"/>
          <p:cNvPicPr>
            <a:picLocks noChangeAspect="1" noChangeArrowheads="1"/>
          </p:cNvPicPr>
          <p:nvPr/>
        </p:nvPicPr>
        <p:blipFill>
          <a:blip r:embed="rId3" cstate="print"/>
          <a:srcRect/>
          <a:stretch>
            <a:fillRect/>
          </a:stretch>
        </p:blipFill>
        <p:spPr bwMode="auto">
          <a:xfrm>
            <a:off x="1028700" y="312738"/>
            <a:ext cx="6858000" cy="5235575"/>
          </a:xfrm>
          <a:prstGeom prst="rect">
            <a:avLst/>
          </a:prstGeom>
          <a:noFill/>
        </p:spPr>
      </p:pic>
      <p:sp>
        <p:nvSpPr>
          <p:cNvPr id="116738" name="Text Box 2"/>
          <p:cNvSpPr txBox="1">
            <a:spLocks noChangeArrowheads="1"/>
          </p:cNvSpPr>
          <p:nvPr/>
        </p:nvSpPr>
        <p:spPr bwMode="auto">
          <a:xfrm>
            <a:off x="952500" y="5722938"/>
            <a:ext cx="72390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hlinkClick r:id="rId4"/>
              </a:rPr>
              <a:t>http://www.pbs.org/wgbh/amex/dustbowl/filmmore/reference/interview/glover05.html</a:t>
            </a:r>
            <a:r>
              <a:rPr lang="en-US" sz="2400">
                <a:latin typeface="Times New Roman" pitchFamily="18"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27-0723a"/>
          <p:cNvPicPr>
            <a:picLocks noChangeAspect="1" noChangeArrowheads="1"/>
          </p:cNvPicPr>
          <p:nvPr/>
        </p:nvPicPr>
        <p:blipFill>
          <a:blip r:embed="rId3" cstate="print"/>
          <a:srcRect/>
          <a:stretch>
            <a:fillRect/>
          </a:stretch>
        </p:blipFill>
        <p:spPr bwMode="auto">
          <a:xfrm>
            <a:off x="-1066800" y="-19050"/>
            <a:ext cx="11277600" cy="68976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02" name="Picture 14" descr="27-0721a"/>
          <p:cNvPicPr>
            <a:picLocks noChangeAspect="1" noChangeArrowheads="1"/>
          </p:cNvPicPr>
          <p:nvPr/>
        </p:nvPicPr>
        <p:blipFill>
          <a:blip r:embed="rId3" cstate="print"/>
          <a:srcRect/>
          <a:stretch>
            <a:fillRect/>
          </a:stretch>
        </p:blipFill>
        <p:spPr bwMode="auto">
          <a:xfrm>
            <a:off x="0" y="0"/>
            <a:ext cx="6858000" cy="4011613"/>
          </a:xfrm>
          <a:prstGeom prst="rect">
            <a:avLst/>
          </a:prstGeom>
          <a:noFill/>
        </p:spPr>
      </p:pic>
      <p:grpSp>
        <p:nvGrpSpPr>
          <p:cNvPr id="2" name="Group 11"/>
          <p:cNvGrpSpPr>
            <a:grpSpLocks/>
          </p:cNvGrpSpPr>
          <p:nvPr/>
        </p:nvGrpSpPr>
        <p:grpSpPr bwMode="auto">
          <a:xfrm>
            <a:off x="2179638" y="1638300"/>
            <a:ext cx="3741737" cy="3581400"/>
            <a:chOff x="0" y="0"/>
            <a:chExt cx="2357" cy="2256"/>
          </a:xfrm>
        </p:grpSpPr>
        <p:sp>
          <p:nvSpPr>
            <p:cNvPr id="114701" name="Rectangle 13"/>
            <p:cNvSpPr>
              <a:spLocks noChangeArrowheads="1"/>
            </p:cNvSpPr>
            <p:nvPr/>
          </p:nvSpPr>
          <p:spPr bwMode="auto">
            <a:xfrm>
              <a:off x="0" y="0"/>
              <a:ext cx="2357" cy="0"/>
            </a:xfrm>
            <a:prstGeom prst="rect">
              <a:avLst/>
            </a:prstGeom>
            <a:noFill/>
            <a:ln w="9525">
              <a:noFill/>
              <a:miter lim="800000"/>
              <a:headEnd/>
              <a:tailEnd/>
            </a:ln>
            <a:effectLst/>
          </p:spPr>
          <p:txBody>
            <a:bodyPr>
              <a:spAutoFit/>
            </a:bodyPr>
            <a:lstStyle/>
            <a:p>
              <a:endParaRPr lang="en-US"/>
            </a:p>
          </p:txBody>
        </p:sp>
        <p:sp>
          <p:nvSpPr>
            <p:cNvPr id="114700" name="Rectangle 12"/>
            <p:cNvSpPr>
              <a:spLocks noChangeArrowheads="1"/>
            </p:cNvSpPr>
            <p:nvPr/>
          </p:nvSpPr>
          <p:spPr bwMode="auto">
            <a:xfrm>
              <a:off x="0" y="0"/>
              <a:ext cx="2357" cy="2256"/>
            </a:xfrm>
            <a:prstGeom prst="rect">
              <a:avLst/>
            </a:prstGeom>
            <a:noFill/>
            <a:ln w="9525">
              <a:noFill/>
              <a:miter lim="800000"/>
              <a:headEnd/>
              <a:tailEnd/>
            </a:ln>
            <a:effectLst/>
          </p:spPr>
          <p:txBody>
            <a:bodyPr/>
            <a:lstStyle/>
            <a:p>
              <a:r>
                <a:rPr lang="en-US" sz="2400">
                  <a:latin typeface="Times New Roman" pitchFamily="18" charset="0"/>
                  <a:cs typeface="Times New Roman" pitchFamily="18" charset="0"/>
                </a:rPr>
                <a:t>  </a:t>
              </a:r>
              <a:r>
                <a:rPr lang="en-US" sz="205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a:p>
          </p:txBody>
        </p:sp>
      </p:grpSp>
      <p:sp>
        <p:nvSpPr>
          <p:cNvPr id="114698" name="Rectangle 10"/>
          <p:cNvSpPr>
            <a:spLocks noChangeArrowheads="1"/>
          </p:cNvSpPr>
          <p:nvPr/>
        </p:nvSpPr>
        <p:spPr bwMode="auto">
          <a:xfrm>
            <a:off x="4267200" y="5670550"/>
            <a:ext cx="4876800" cy="1187450"/>
          </a:xfrm>
          <a:prstGeom prst="rect">
            <a:avLst/>
          </a:prstGeom>
          <a:noFill/>
          <a:ln w="9525">
            <a:noFill/>
            <a:miter lim="800000"/>
            <a:headEnd/>
            <a:tailEnd/>
          </a:ln>
          <a:effectLst/>
        </p:spPr>
        <p:txBody>
          <a:bodyPr>
            <a:spAutoFit/>
          </a:bodyPr>
          <a:lstStyle/>
          <a:p>
            <a:r>
              <a:rPr lang="en-US" sz="2400">
                <a:latin typeface="Times New Roman" pitchFamily="18" charset="0"/>
                <a:cs typeface="Times New Roman" pitchFamily="18" charset="0"/>
                <a:hlinkClick r:id="rId4"/>
              </a:rPr>
              <a:t>http://www.pbs.org/wgbh/amex/dustbowl/filmmore/reference/interview/davison05.html</a:t>
            </a:r>
            <a:r>
              <a:rPr lang="en-US" sz="2400">
                <a:latin typeface="Times New Roman" pitchFamily="18" charset="0"/>
                <a:cs typeface="Times New Roman" pitchFamily="18" charset="0"/>
              </a:rPr>
              <a:t> </a:t>
            </a:r>
            <a:endParaRPr lang="en-US"/>
          </a:p>
        </p:txBody>
      </p:sp>
      <p:grpSp>
        <p:nvGrpSpPr>
          <p:cNvPr id="3" name="Group 3"/>
          <p:cNvGrpSpPr>
            <a:grpSpLocks/>
          </p:cNvGrpSpPr>
          <p:nvPr/>
        </p:nvGrpSpPr>
        <p:grpSpPr bwMode="auto">
          <a:xfrm>
            <a:off x="2160588" y="2692400"/>
            <a:ext cx="4822825" cy="1463675"/>
            <a:chOff x="0" y="0"/>
            <a:chExt cx="3038" cy="922"/>
          </a:xfrm>
        </p:grpSpPr>
        <p:sp>
          <p:nvSpPr>
            <p:cNvPr id="114697" name="Rectangle 9"/>
            <p:cNvSpPr>
              <a:spLocks noChangeArrowheads="1"/>
            </p:cNvSpPr>
            <p:nvPr/>
          </p:nvSpPr>
          <p:spPr bwMode="auto">
            <a:xfrm>
              <a:off x="0" y="0"/>
              <a:ext cx="3038" cy="0"/>
            </a:xfrm>
            <a:prstGeom prst="rect">
              <a:avLst/>
            </a:prstGeom>
            <a:noFill/>
            <a:ln w="9525">
              <a:noFill/>
              <a:miter lim="800000"/>
              <a:headEnd/>
              <a:tailEnd/>
            </a:ln>
            <a:effectLst/>
          </p:spPr>
          <p:txBody>
            <a:bodyPr>
              <a:spAutoFit/>
            </a:bodyPr>
            <a:lstStyle/>
            <a:p>
              <a:endParaRPr lang="en-US"/>
            </a:p>
          </p:txBody>
        </p:sp>
        <p:grpSp>
          <p:nvGrpSpPr>
            <p:cNvPr id="4" name="Group 4"/>
            <p:cNvGrpSpPr>
              <a:grpSpLocks/>
            </p:cNvGrpSpPr>
            <p:nvPr/>
          </p:nvGrpSpPr>
          <p:grpSpPr bwMode="auto">
            <a:xfrm>
              <a:off x="0" y="0"/>
              <a:ext cx="2329" cy="922"/>
              <a:chOff x="0" y="0"/>
              <a:chExt cx="2329" cy="922"/>
            </a:xfrm>
          </p:grpSpPr>
          <p:sp>
            <p:nvSpPr>
              <p:cNvPr id="114696" name="Rectangle 8"/>
              <p:cNvSpPr>
                <a:spLocks noChangeArrowheads="1"/>
              </p:cNvSpPr>
              <p:nvPr/>
            </p:nvSpPr>
            <p:spPr bwMode="auto">
              <a:xfrm>
                <a:off x="0" y="0"/>
                <a:ext cx="2329" cy="0"/>
              </a:xfrm>
              <a:prstGeom prst="rect">
                <a:avLst/>
              </a:prstGeom>
              <a:noFill/>
              <a:ln w="9525">
                <a:noFill/>
                <a:miter lim="800000"/>
                <a:headEnd/>
                <a:tailEnd/>
              </a:ln>
              <a:effectLst/>
            </p:spPr>
            <p:txBody>
              <a:bodyPr>
                <a:spAutoFit/>
              </a:bodyPr>
              <a:lstStyle/>
              <a:p>
                <a:endParaRPr lang="en-US"/>
              </a:p>
            </p:txBody>
          </p:sp>
          <p:grpSp>
            <p:nvGrpSpPr>
              <p:cNvPr id="5" name="Group 5"/>
              <p:cNvGrpSpPr>
                <a:grpSpLocks/>
              </p:cNvGrpSpPr>
              <p:nvPr/>
            </p:nvGrpSpPr>
            <p:grpSpPr bwMode="auto">
              <a:xfrm>
                <a:off x="0" y="0"/>
                <a:ext cx="2329" cy="922"/>
                <a:chOff x="0" y="0"/>
                <a:chExt cx="2329" cy="922"/>
              </a:xfrm>
            </p:grpSpPr>
            <p:sp>
              <p:nvSpPr>
                <p:cNvPr id="114695" name="Rectangle 7"/>
                <p:cNvSpPr>
                  <a:spLocks noChangeArrowheads="1"/>
                </p:cNvSpPr>
                <p:nvPr/>
              </p:nvSpPr>
              <p:spPr bwMode="auto">
                <a:xfrm>
                  <a:off x="0" y="0"/>
                  <a:ext cx="2329" cy="0"/>
                </a:xfrm>
                <a:prstGeom prst="rect">
                  <a:avLst/>
                </a:prstGeom>
                <a:noFill/>
                <a:ln w="9525">
                  <a:noFill/>
                  <a:miter lim="800000"/>
                  <a:headEnd/>
                  <a:tailEnd/>
                </a:ln>
                <a:effectLst/>
              </p:spPr>
              <p:txBody>
                <a:bodyPr>
                  <a:spAutoFit/>
                </a:bodyPr>
                <a:lstStyle/>
                <a:p>
                  <a:endParaRPr lang="en-US"/>
                </a:p>
              </p:txBody>
            </p:sp>
            <p:sp>
              <p:nvSpPr>
                <p:cNvPr id="114694" name="Rectangle 6"/>
                <p:cNvSpPr>
                  <a:spLocks noChangeArrowheads="1"/>
                </p:cNvSpPr>
                <p:nvPr/>
              </p:nvSpPr>
              <p:spPr bwMode="auto">
                <a:xfrm>
                  <a:off x="0" y="0"/>
                  <a:ext cx="2329" cy="922"/>
                </a:xfrm>
                <a:prstGeom prst="rect">
                  <a:avLst/>
                </a:prstGeom>
                <a:noFill/>
                <a:ln w="9525">
                  <a:noFill/>
                  <a:miter lim="800000"/>
                  <a:headEnd/>
                  <a:tailEnd/>
                </a:ln>
                <a:effectLst/>
              </p:spPr>
              <p:txBody>
                <a:bodyPr/>
                <a:lstStyle/>
                <a:p>
                  <a:r>
                    <a:rPr lang="en-US" sz="2400">
                      <a:latin typeface="Times New Roman" pitchFamily="18" charset="0"/>
                      <a:cs typeface="Times New Roman" pitchFamily="18" charset="0"/>
                    </a:rPr>
                    <a:t>  </a:t>
                  </a:r>
                  <a:r>
                    <a:rPr lang="en-US" sz="9000">
                      <a:latin typeface="Times New Roman" pitchFamily="18" charset="0"/>
                      <a:cs typeface="Times New Roman" pitchFamily="18" charset="0"/>
                    </a:rPr>
                    <a:t> </a:t>
                  </a:r>
                  <a:r>
                    <a:rPr lang="en-US" sz="2400">
                      <a:latin typeface="Times New Roman" pitchFamily="18" charset="0"/>
                      <a:cs typeface="Times New Roman" pitchFamily="18" charset="0"/>
                    </a:rPr>
                    <a:t>                       </a:t>
                  </a:r>
                  <a:endParaRPr lang="en-US"/>
                </a:p>
              </p:txBody>
            </p:sp>
          </p:grpSp>
        </p:grpSp>
      </p:grpSp>
      <p:pic>
        <p:nvPicPr>
          <p:cNvPr id="114690" name="Picture 2" descr="J.R. Davison"/>
          <p:cNvPicPr>
            <a:picLocks noChangeAspect="1" noChangeArrowheads="1"/>
          </p:cNvPicPr>
          <p:nvPr/>
        </p:nvPicPr>
        <p:blipFill>
          <a:blip r:embed="rId5" cstate="print"/>
          <a:srcRect/>
          <a:stretch>
            <a:fillRect/>
          </a:stretch>
        </p:blipFill>
        <p:spPr bwMode="auto">
          <a:xfrm>
            <a:off x="990600" y="4287838"/>
            <a:ext cx="2971800" cy="232251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dustbowlmap"/>
          <p:cNvPicPr>
            <a:picLocks noChangeAspect="1" noChangeArrowheads="1"/>
          </p:cNvPicPr>
          <p:nvPr/>
        </p:nvPicPr>
        <p:blipFill>
          <a:blip r:embed="rId3" cstate="print"/>
          <a:srcRect/>
          <a:stretch>
            <a:fillRect/>
          </a:stretch>
        </p:blipFill>
        <p:spPr bwMode="auto">
          <a:xfrm>
            <a:off x="-114300" y="-39688"/>
            <a:ext cx="9372600" cy="69373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F.D. Roosevelt creates the </a:t>
            </a:r>
            <a:r>
              <a:rPr lang="en-US" dirty="0" smtClean="0">
                <a:solidFill>
                  <a:srgbClr val="FF0000"/>
                </a:solidFill>
              </a:rPr>
              <a:t>New Deal</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The New Deal was a Government solution to the Great Depression</a:t>
            </a:r>
          </a:p>
          <a:p>
            <a:r>
              <a:rPr lang="en-US" dirty="0" smtClean="0"/>
              <a:t>President Roosevelt believed the common people had been dealt with unfairly—he wanted to give them “</a:t>
            </a:r>
            <a:r>
              <a:rPr lang="en-US" dirty="0" smtClean="0">
                <a:solidFill>
                  <a:srgbClr val="FF0000"/>
                </a:solidFill>
              </a:rPr>
              <a:t>a new deal of cards</a:t>
            </a:r>
            <a:r>
              <a:rPr lang="en-US" dirty="0" smtClean="0"/>
              <a:t>”.</a:t>
            </a:r>
          </a:p>
          <a:p>
            <a:r>
              <a:rPr lang="en-US" dirty="0" smtClean="0"/>
              <a:t>It </a:t>
            </a:r>
            <a:r>
              <a:rPr lang="en-US" dirty="0" smtClean="0">
                <a:solidFill>
                  <a:srgbClr val="FF0000"/>
                </a:solidFill>
              </a:rPr>
              <a:t>provided new jobs </a:t>
            </a:r>
            <a:r>
              <a:rPr lang="en-US" dirty="0" smtClean="0"/>
              <a:t>for out of work Americans. </a:t>
            </a:r>
          </a:p>
          <a:p>
            <a:pPr lvl="1"/>
            <a:r>
              <a:rPr lang="en-US" dirty="0" smtClean="0"/>
              <a:t>CCC: Young </a:t>
            </a:r>
            <a:r>
              <a:rPr lang="en-US" dirty="0"/>
              <a:t>men </a:t>
            </a:r>
            <a:r>
              <a:rPr lang="en-US" dirty="0" smtClean="0"/>
              <a:t>built roads </a:t>
            </a:r>
            <a:r>
              <a:rPr lang="en-US" dirty="0"/>
              <a:t>and trails in the forests, </a:t>
            </a:r>
            <a:r>
              <a:rPr lang="en-US" dirty="0" smtClean="0"/>
              <a:t>planted </a:t>
            </a:r>
            <a:r>
              <a:rPr lang="en-US" dirty="0"/>
              <a:t>trees, </a:t>
            </a:r>
            <a:r>
              <a:rPr lang="en-US" dirty="0" smtClean="0"/>
              <a:t>built campgrounds, recreation spots </a:t>
            </a:r>
            <a:r>
              <a:rPr lang="en-US" dirty="0"/>
              <a:t>etc. </a:t>
            </a:r>
            <a:endParaRPr lang="en-US" sz="3200" dirty="0"/>
          </a:p>
          <a:p>
            <a:pPr lvl="1"/>
            <a:r>
              <a:rPr lang="en-US" dirty="0" smtClean="0"/>
              <a:t>WPA: Musicians </a:t>
            </a:r>
            <a:r>
              <a:rPr lang="en-US" dirty="0"/>
              <a:t>and writers and artists were </a:t>
            </a:r>
            <a:r>
              <a:rPr lang="en-US" dirty="0" smtClean="0"/>
              <a:t>hired</a:t>
            </a:r>
            <a:endParaRPr lang="en-US" sz="3200"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8" name="Object 4"/>
          <p:cNvGraphicFramePr>
            <a:graphicFrameLocks noChangeAspect="1"/>
          </p:cNvGraphicFramePr>
          <p:nvPr/>
        </p:nvGraphicFramePr>
        <p:xfrm>
          <a:off x="4648200" y="0"/>
          <a:ext cx="4495800" cy="3794125"/>
        </p:xfrm>
        <a:graphic>
          <a:graphicData uri="http://schemas.openxmlformats.org/presentationml/2006/ole">
            <mc:AlternateContent xmlns:mc="http://schemas.openxmlformats.org/markup-compatibility/2006">
              <mc:Choice xmlns:v="urn:schemas-microsoft-com:vml" Requires="v">
                <p:oleObj spid="_x0000_s9232" name="Paint Shop Pro Image" r:id="rId4" imgW="1873679" imgH="1580916" progId="">
                  <p:embed/>
                </p:oleObj>
              </mc:Choice>
              <mc:Fallback>
                <p:oleObj name="Paint Shop Pro Image" r:id="rId4" imgW="1873679" imgH="158091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37941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0" y="0"/>
          <a:ext cx="4648200" cy="3814763"/>
        </p:xfrm>
        <a:graphic>
          <a:graphicData uri="http://schemas.openxmlformats.org/presentationml/2006/ole">
            <mc:AlternateContent xmlns:mc="http://schemas.openxmlformats.org/markup-compatibility/2006">
              <mc:Choice xmlns:v="urn:schemas-microsoft-com:vml" Requires="v">
                <p:oleObj spid="_x0000_s9233" name="Paint Shop Pro Image" r:id="rId6" imgW="2107317" imgH="1756574" progId="">
                  <p:embed/>
                </p:oleObj>
              </mc:Choice>
              <mc:Fallback>
                <p:oleObj name="Paint Shop Pro Image" r:id="rId6" imgW="2107317" imgH="1756574"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648200" cy="381476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6" name="Text Box 2"/>
          <p:cNvSpPr txBox="1">
            <a:spLocks noChangeArrowheads="1"/>
          </p:cNvSpPr>
          <p:nvPr/>
        </p:nvSpPr>
        <p:spPr bwMode="auto">
          <a:xfrm>
            <a:off x="304800" y="3595688"/>
            <a:ext cx="8382000" cy="3262312"/>
          </a:xfrm>
          <a:prstGeom prst="rect">
            <a:avLst/>
          </a:prstGeom>
          <a:noFill/>
          <a:ln w="9525">
            <a:noFill/>
            <a:miter lim="800000"/>
            <a:headEnd/>
            <a:tailEnd/>
          </a:ln>
          <a:effectLst/>
        </p:spPr>
        <p:txBody>
          <a:bodyPr>
            <a:spAutoFit/>
          </a:bodyPr>
          <a:lstStyle/>
          <a:p>
            <a:pPr algn="ctr">
              <a:spcBef>
                <a:spcPct val="50000"/>
              </a:spcBef>
            </a:pPr>
            <a:r>
              <a:rPr lang="en-US" sz="3200" b="1">
                <a:latin typeface="Times New Roman" pitchFamily="18" charset="0"/>
                <a:cs typeface="Times New Roman" pitchFamily="18" charset="0"/>
              </a:rPr>
              <a:t>President Hoover and President Roosevelt </a:t>
            </a:r>
            <a:endParaRPr lang="en-US" sz="2400">
              <a:latin typeface="Times New Roman" pitchFamily="18" charset="0"/>
              <a:cs typeface="Times New Roman" pitchFamily="18" charset="0"/>
            </a:endParaRPr>
          </a:p>
          <a:p>
            <a:pPr algn="ctr">
              <a:spcBef>
                <a:spcPct val="50000"/>
              </a:spcBef>
            </a:pPr>
            <a:r>
              <a:rPr lang="en-US" sz="3200" b="1">
                <a:latin typeface="Times New Roman" pitchFamily="18" charset="0"/>
                <a:cs typeface="Times New Roman" pitchFamily="18" charset="0"/>
              </a:rPr>
              <a:t>“The fundamental business of America is on a sound and even footing!” Herbert Hoover 1929 </a:t>
            </a:r>
            <a:endParaRPr lang="en-US" sz="2400">
              <a:latin typeface="Times New Roman" pitchFamily="18" charset="0"/>
              <a:cs typeface="Times New Roman" pitchFamily="18" charset="0"/>
            </a:endParaRPr>
          </a:p>
          <a:p>
            <a:pPr algn="ctr">
              <a:spcBef>
                <a:spcPct val="50000"/>
              </a:spcBef>
            </a:pPr>
            <a:r>
              <a:rPr lang="en-US" sz="3200" b="1">
                <a:latin typeface="Times New Roman" pitchFamily="18" charset="0"/>
                <a:cs typeface="Times New Roman" pitchFamily="18" charset="0"/>
              </a:rPr>
              <a:t>“The only thing we have to fear is fear itself!” </a:t>
            </a:r>
            <a:endParaRPr lang="en-US" sz="2400">
              <a:latin typeface="Times New Roman" pitchFamily="18" charset="0"/>
              <a:cs typeface="Times New Roman" pitchFamily="18" charset="0"/>
            </a:endParaRPr>
          </a:p>
          <a:p>
            <a:pPr algn="ctr">
              <a:spcBef>
                <a:spcPct val="50000"/>
              </a:spcBef>
            </a:pPr>
            <a:r>
              <a:rPr lang="en-US" sz="3200" b="1">
                <a:latin typeface="Times New Roman" pitchFamily="18" charset="0"/>
                <a:cs typeface="Times New Roman" pitchFamily="18" charset="0"/>
              </a:rPr>
              <a:t>Franklin Delano Roosevelt March 1933</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09-1783a"/>
          <p:cNvPicPr>
            <a:picLocks noChangeAspect="1" noChangeArrowheads="1"/>
          </p:cNvPicPr>
          <p:nvPr/>
        </p:nvPicPr>
        <p:blipFill>
          <a:blip r:embed="rId3" cstate="print"/>
          <a:srcRect/>
          <a:stretch>
            <a:fillRect/>
          </a:stretch>
        </p:blipFill>
        <p:spPr bwMode="auto">
          <a:xfrm>
            <a:off x="1920875" y="0"/>
            <a:ext cx="5303838"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banks fail?</a:t>
            </a:r>
            <a:endParaRPr lang="en-US" dirty="0"/>
          </a:p>
        </p:txBody>
      </p:sp>
      <p:sp>
        <p:nvSpPr>
          <p:cNvPr id="3" name="Content Placeholder 2"/>
          <p:cNvSpPr>
            <a:spLocks noGrp="1"/>
          </p:cNvSpPr>
          <p:nvPr>
            <p:ph idx="1"/>
          </p:nvPr>
        </p:nvSpPr>
        <p:spPr>
          <a:xfrm>
            <a:off x="457200" y="1600200"/>
            <a:ext cx="7848600" cy="5257800"/>
          </a:xfrm>
        </p:spPr>
        <p:txBody>
          <a:bodyPr>
            <a:normAutofit/>
          </a:bodyPr>
          <a:lstStyle/>
          <a:p>
            <a:r>
              <a:rPr lang="en-US" dirty="0" smtClean="0"/>
              <a:t>Banks make money by charging interest on loans and investing money people put in savings.</a:t>
            </a:r>
          </a:p>
          <a:p>
            <a:r>
              <a:rPr lang="en-US" dirty="0" smtClean="0"/>
              <a:t>When companies/or people could not pay back loans—the banks had to stop giving out more loans</a:t>
            </a:r>
          </a:p>
          <a:p>
            <a:r>
              <a:rPr lang="en-US" dirty="0" smtClean="0"/>
              <a:t> People had to withdraw their money to live on and therefore the bank had no income and had to shut down.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09-1764a"/>
          <p:cNvPicPr>
            <a:picLocks noChangeAspect="1" noChangeArrowheads="1"/>
          </p:cNvPicPr>
          <p:nvPr/>
        </p:nvPicPr>
        <p:blipFill>
          <a:blip r:embed="rId3" cstate="print"/>
          <a:srcRect/>
          <a:stretch>
            <a:fillRect/>
          </a:stretch>
        </p:blipFill>
        <p:spPr bwMode="auto">
          <a:xfrm>
            <a:off x="266700" y="0"/>
            <a:ext cx="5178425" cy="6858000"/>
          </a:xfrm>
          <a:prstGeom prst="rect">
            <a:avLst/>
          </a:prstGeom>
          <a:noFill/>
        </p:spPr>
      </p:pic>
      <p:sp>
        <p:nvSpPr>
          <p:cNvPr id="125954" name="Text Box 2"/>
          <p:cNvSpPr txBox="1">
            <a:spLocks noChangeArrowheads="1"/>
          </p:cNvSpPr>
          <p:nvPr/>
        </p:nvSpPr>
        <p:spPr bwMode="auto">
          <a:xfrm>
            <a:off x="6057900" y="685800"/>
            <a:ext cx="2781300" cy="4838700"/>
          </a:xfrm>
          <a:prstGeom prst="rect">
            <a:avLst/>
          </a:prstGeom>
          <a:solidFill>
            <a:srgbClr val="FFFF00"/>
          </a:solid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New Deal Programs: </a:t>
            </a:r>
          </a:p>
          <a:p>
            <a:pPr>
              <a:spcBef>
                <a:spcPct val="50000"/>
              </a:spcBef>
            </a:pPr>
            <a:r>
              <a:rPr lang="en-US" sz="2400">
                <a:solidFill>
                  <a:srgbClr val="FF0000"/>
                </a:solidFill>
                <a:latin typeface="Times New Roman" pitchFamily="18" charset="0"/>
                <a:cs typeface="Times New Roman" pitchFamily="18" charset="0"/>
              </a:rPr>
              <a:t>TVA, AAA, CCC, SEC, FDIC, FHA, FSLIC, WPA, PWA, REC, NRA</a:t>
            </a:r>
            <a:r>
              <a:rPr lang="en-US" sz="2400">
                <a:latin typeface="Times New Roman" pitchFamily="18" charset="0"/>
                <a:cs typeface="Times New Roman" pitchFamily="18" charset="0"/>
              </a:rPr>
              <a:t>…….. </a:t>
            </a:r>
          </a:p>
          <a:p>
            <a:pPr>
              <a:spcBef>
                <a:spcPct val="50000"/>
              </a:spcBef>
            </a:pPr>
            <a:r>
              <a:rPr lang="en-US" sz="2400">
                <a:latin typeface="Times New Roman" pitchFamily="18" charset="0"/>
                <a:cs typeface="Times New Roman" pitchFamily="18" charset="0"/>
              </a:rPr>
              <a:t>With so many alphabetic agencies created by Roosevelt’s New Deal even the President became known as just FDR!</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09-1712a"/>
          <p:cNvPicPr>
            <a:picLocks noChangeAspect="1" noChangeArrowheads="1"/>
          </p:cNvPicPr>
          <p:nvPr/>
        </p:nvPicPr>
        <p:blipFill>
          <a:blip r:embed="rId3" cstate="print"/>
          <a:srcRect/>
          <a:stretch>
            <a:fillRect/>
          </a:stretch>
        </p:blipFill>
        <p:spPr bwMode="auto">
          <a:xfrm>
            <a:off x="685800" y="304800"/>
            <a:ext cx="7772400" cy="61277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09-1750a"/>
          <p:cNvPicPr>
            <a:picLocks noChangeAspect="1" noChangeArrowheads="1"/>
          </p:cNvPicPr>
          <p:nvPr/>
        </p:nvPicPr>
        <p:blipFill>
          <a:blip r:embed="rId3" cstate="print"/>
          <a:srcRect/>
          <a:stretch>
            <a:fillRect/>
          </a:stretch>
        </p:blipFill>
        <p:spPr bwMode="auto">
          <a:xfrm>
            <a:off x="304800" y="152400"/>
            <a:ext cx="8305800" cy="65754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09-1781a"/>
          <p:cNvPicPr>
            <a:picLocks noChangeAspect="1" noChangeArrowheads="1"/>
          </p:cNvPicPr>
          <p:nvPr/>
        </p:nvPicPr>
        <p:blipFill>
          <a:blip r:embed="rId3" cstate="print"/>
          <a:srcRect/>
          <a:stretch>
            <a:fillRect/>
          </a:stretch>
        </p:blipFill>
        <p:spPr bwMode="auto">
          <a:xfrm>
            <a:off x="876300" y="525463"/>
            <a:ext cx="6858000" cy="5064125"/>
          </a:xfrm>
          <a:prstGeom prst="rect">
            <a:avLst/>
          </a:prstGeom>
          <a:noFill/>
        </p:spPr>
      </p:pic>
      <p:sp>
        <p:nvSpPr>
          <p:cNvPr id="122882" name="Text Box 2"/>
          <p:cNvSpPr txBox="1">
            <a:spLocks noChangeArrowheads="1"/>
          </p:cNvSpPr>
          <p:nvPr/>
        </p:nvSpPr>
        <p:spPr bwMode="auto">
          <a:xfrm>
            <a:off x="266700" y="5876925"/>
            <a:ext cx="86106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The Beginnings of the Modern Presidency – FDR’s Fireside Chats</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programs of the 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Federal Emergency Relief Administration</a:t>
            </a:r>
            <a:r>
              <a:rPr lang="en-US" dirty="0" smtClean="0"/>
              <a:t>—A government agency which helped Utah during the 1934 drought, by sending thousands of dollars to dig wells, develop springs, line irrigation ditches, and lay pipeline to carry water.</a:t>
            </a:r>
          </a:p>
          <a:p>
            <a:r>
              <a:rPr lang="en-US" dirty="0" smtClean="0">
                <a:solidFill>
                  <a:srgbClr val="FF0000"/>
                </a:solidFill>
              </a:rPr>
              <a:t>Civilian Conservation Corps</a:t>
            </a:r>
            <a:r>
              <a:rPr lang="en-US" dirty="0" smtClean="0"/>
              <a:t>—employed </a:t>
            </a:r>
            <a:r>
              <a:rPr lang="en-US" dirty="0" smtClean="0">
                <a:solidFill>
                  <a:srgbClr val="FF0000"/>
                </a:solidFill>
              </a:rPr>
              <a:t>young men</a:t>
            </a:r>
            <a:r>
              <a:rPr lang="en-US" dirty="0" smtClean="0"/>
              <a:t>, placing them in camps where they lived under Army discipline, </a:t>
            </a:r>
            <a:r>
              <a:rPr lang="en-US" dirty="0" smtClean="0">
                <a:solidFill>
                  <a:srgbClr val="FF0000"/>
                </a:solidFill>
              </a:rPr>
              <a:t>building roads, trails and retaining walls in the forests. They planted trees and built bridges, campgrounds, and recreation spots in canyons.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Rectangle 5"/>
          <p:cNvSpPr>
            <a:spLocks noChangeArrowheads="1"/>
          </p:cNvSpPr>
          <p:nvPr/>
        </p:nvSpPr>
        <p:spPr bwMode="auto">
          <a:xfrm>
            <a:off x="-76200" y="304800"/>
            <a:ext cx="7772400" cy="1143000"/>
          </a:xfrm>
          <a:prstGeom prst="rect">
            <a:avLst/>
          </a:prstGeom>
          <a:noFill/>
          <a:ln w="9525">
            <a:noFill/>
            <a:miter lim="800000"/>
            <a:headEnd/>
            <a:tailEnd/>
          </a:ln>
          <a:effectLst/>
        </p:spPr>
        <p:txBody>
          <a:bodyPr anchor="ctr"/>
          <a:lstStyle/>
          <a:p>
            <a:pPr algn="ctr"/>
            <a:r>
              <a:rPr lang="en-US" sz="4400">
                <a:solidFill>
                  <a:srgbClr val="000000"/>
                </a:solidFill>
                <a:latin typeface="Times New Roman" pitchFamily="18" charset="0"/>
                <a:cs typeface="Times New Roman" pitchFamily="18" charset="0"/>
              </a:rPr>
              <a:t>Government Jobs Programs</a:t>
            </a:r>
            <a:endParaRPr lang="en-US" sz="4400">
              <a:solidFill>
                <a:schemeClr val="tx2"/>
              </a:solidFill>
            </a:endParaRPr>
          </a:p>
        </p:txBody>
      </p:sp>
      <p:sp>
        <p:nvSpPr>
          <p:cNvPr id="138243" name="Rectangle 3"/>
          <p:cNvSpPr>
            <a:spLocks noChangeArrowheads="1"/>
          </p:cNvSpPr>
          <p:nvPr/>
        </p:nvSpPr>
        <p:spPr bwMode="auto">
          <a:xfrm>
            <a:off x="3200400" y="2057400"/>
            <a:ext cx="6400800" cy="1752600"/>
          </a:xfrm>
          <a:prstGeom prst="rect">
            <a:avLst/>
          </a:prstGeom>
          <a:noFill/>
          <a:ln w="9525">
            <a:noFill/>
            <a:miter lim="800000"/>
            <a:headEnd/>
            <a:tailEnd/>
          </a:ln>
          <a:effectLst/>
        </p:spPr>
        <p:txBody>
          <a:bodyPr/>
          <a:lstStyle/>
          <a:p>
            <a:pPr algn="ctr">
              <a:spcBef>
                <a:spcPct val="20000"/>
              </a:spcBef>
            </a:pPr>
            <a:r>
              <a:rPr lang="en-US" sz="3200">
                <a:solidFill>
                  <a:srgbClr val="000000"/>
                </a:solidFill>
                <a:latin typeface="Times New Roman" pitchFamily="18" charset="0"/>
                <a:cs typeface="Times New Roman" pitchFamily="18" charset="0"/>
              </a:rPr>
              <a:t>CCC </a:t>
            </a:r>
          </a:p>
          <a:p>
            <a:pPr algn="ctr">
              <a:spcBef>
                <a:spcPct val="20000"/>
              </a:spcBef>
            </a:pPr>
            <a:r>
              <a:rPr lang="en-US" sz="3200">
                <a:solidFill>
                  <a:srgbClr val="000000"/>
                </a:solidFill>
                <a:latin typeface="Times New Roman" pitchFamily="18" charset="0"/>
                <a:cs typeface="Times New Roman" pitchFamily="18" charset="0"/>
              </a:rPr>
              <a:t>WPA </a:t>
            </a:r>
          </a:p>
          <a:p>
            <a:pPr algn="ctr">
              <a:spcBef>
                <a:spcPct val="20000"/>
              </a:spcBef>
            </a:pPr>
            <a:r>
              <a:rPr lang="en-US" sz="3200">
                <a:solidFill>
                  <a:srgbClr val="000000"/>
                </a:solidFill>
                <a:latin typeface="Times New Roman" pitchFamily="18" charset="0"/>
                <a:cs typeface="Times New Roman" pitchFamily="18" charset="0"/>
              </a:rPr>
              <a:t>PWA</a:t>
            </a:r>
            <a:endParaRPr lang="en-US" sz="3200"/>
          </a:p>
        </p:txBody>
      </p:sp>
      <p:pic>
        <p:nvPicPr>
          <p:cNvPr id="138242" name="Picture 2" descr="72"/>
          <p:cNvPicPr>
            <a:picLocks noChangeAspect="1" noChangeArrowheads="1"/>
          </p:cNvPicPr>
          <p:nvPr/>
        </p:nvPicPr>
        <p:blipFill>
          <a:blip r:embed="rId3" cstate="print"/>
          <a:srcRect/>
          <a:stretch>
            <a:fillRect/>
          </a:stretch>
        </p:blipFill>
        <p:spPr bwMode="auto">
          <a:xfrm>
            <a:off x="0" y="1295400"/>
            <a:ext cx="5257800" cy="5257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Government do to help?</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Works Progress Administration</a:t>
            </a:r>
            <a:r>
              <a:rPr lang="en-US" dirty="0" smtClean="0"/>
              <a:t>—</a:t>
            </a:r>
          </a:p>
          <a:p>
            <a:pPr lvl="1"/>
            <a:r>
              <a:rPr lang="en-US" dirty="0" smtClean="0"/>
              <a:t>Started the Utah Symphony during the Great Depression!</a:t>
            </a:r>
            <a:endParaRPr lang="en-US" dirty="0"/>
          </a:p>
          <a:p>
            <a:pPr lvl="1"/>
            <a:r>
              <a:rPr lang="en-US" dirty="0" smtClean="0"/>
              <a:t>paid men to build highways, roads, streets, new buildings, schools, parks, athletic fields, pools, sewers, water lines, airports and runways.</a:t>
            </a:r>
          </a:p>
          <a:p>
            <a:r>
              <a:rPr lang="en-US" dirty="0" smtClean="0">
                <a:solidFill>
                  <a:srgbClr val="FF0000"/>
                </a:solidFill>
              </a:rPr>
              <a:t>It set up programs of artists, musicians and writers</a:t>
            </a:r>
            <a:r>
              <a:rPr lang="en-US" dirty="0" smtClean="0"/>
              <a:t> to make records and works of art, Utah symphony was one of its projects, as well as typing pioneer journals, interviewing pioneer residents, and preserving pioneer photographs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and Church Security Plans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Social Security Act</a:t>
            </a:r>
            <a:r>
              <a:rPr lang="en-US" dirty="0" smtClean="0"/>
              <a:t>  of 1935—Set up a system of </a:t>
            </a:r>
            <a:r>
              <a:rPr lang="en-US" dirty="0" smtClean="0">
                <a:solidFill>
                  <a:srgbClr val="FF0000"/>
                </a:solidFill>
              </a:rPr>
              <a:t>pensions for the elderly</a:t>
            </a:r>
            <a:r>
              <a:rPr lang="en-US" dirty="0" smtClean="0"/>
              <a:t> and for people with disabilities, and programs to provide unemployment benefits to workers who lost their jobs. </a:t>
            </a:r>
          </a:p>
          <a:p>
            <a:r>
              <a:rPr lang="en-US" dirty="0" smtClean="0">
                <a:solidFill>
                  <a:srgbClr val="FF0000"/>
                </a:solidFill>
              </a:rPr>
              <a:t>Farm Security Administration—Moved farmers</a:t>
            </a:r>
            <a:r>
              <a:rPr lang="en-US" dirty="0" smtClean="0"/>
              <a:t> to better land, funded camps for immigrant farm workers, extended loans at low interest rates to small farmers, sent photographs to make a record of farm life. </a:t>
            </a:r>
          </a:p>
          <a:p>
            <a:r>
              <a:rPr lang="en-US" dirty="0" smtClean="0">
                <a:solidFill>
                  <a:srgbClr val="FF0000"/>
                </a:solidFill>
              </a:rPr>
              <a:t>LDS Church Security Plan  (renamed Welfare Plan)-</a:t>
            </a:r>
            <a:r>
              <a:rPr lang="en-US" dirty="0" smtClean="0"/>
              <a:t>started by the Mormons included </a:t>
            </a:r>
            <a:r>
              <a:rPr lang="en-US" dirty="0" smtClean="0">
                <a:solidFill>
                  <a:srgbClr val="FF0000"/>
                </a:solidFill>
              </a:rPr>
              <a:t>community farms, canning factories, and bishops’ storehouses.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27-0644a"/>
          <p:cNvPicPr>
            <a:picLocks noChangeAspect="1" noChangeArrowheads="1"/>
          </p:cNvPicPr>
          <p:nvPr/>
        </p:nvPicPr>
        <p:blipFill>
          <a:blip r:embed="rId3" cstate="print"/>
          <a:srcRect/>
          <a:stretch>
            <a:fillRect/>
          </a:stretch>
        </p:blipFill>
        <p:spPr bwMode="auto">
          <a:xfrm>
            <a:off x="1143000" y="766763"/>
            <a:ext cx="6858000" cy="532606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27-0645a"/>
          <p:cNvPicPr>
            <a:picLocks noChangeAspect="1" noChangeArrowheads="1"/>
          </p:cNvPicPr>
          <p:nvPr/>
        </p:nvPicPr>
        <p:blipFill>
          <a:blip r:embed="rId3" cstate="print"/>
          <a:srcRect/>
          <a:stretch>
            <a:fillRect/>
          </a:stretch>
        </p:blipFill>
        <p:spPr bwMode="auto">
          <a:xfrm>
            <a:off x="1143000" y="806450"/>
            <a:ext cx="6858000" cy="52466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Failure</a:t>
            </a:r>
            <a:endParaRPr lang="en-US" dirty="0"/>
          </a:p>
        </p:txBody>
      </p:sp>
      <p:sp>
        <p:nvSpPr>
          <p:cNvPr id="3" name="Content Placeholder 2"/>
          <p:cNvSpPr>
            <a:spLocks noGrp="1"/>
          </p:cNvSpPr>
          <p:nvPr>
            <p:ph idx="1"/>
          </p:nvPr>
        </p:nvSpPr>
        <p:spPr/>
        <p:txBody>
          <a:bodyPr/>
          <a:lstStyle/>
          <a:p>
            <a:r>
              <a:rPr lang="en-US" dirty="0" smtClean="0"/>
              <a:t>What is a bank run?</a:t>
            </a:r>
          </a:p>
          <a:p>
            <a:r>
              <a:rPr lang="en-US" dirty="0" smtClean="0"/>
              <a:t>People with savings accounts took their money out of the bank to live on because they didn’t trust it in the banks.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27-0713a"/>
          <p:cNvPicPr>
            <a:picLocks noChangeAspect="1" noChangeArrowheads="1"/>
          </p:cNvPicPr>
          <p:nvPr/>
        </p:nvPicPr>
        <p:blipFill>
          <a:blip r:embed="rId3" cstate="print"/>
          <a:srcRect/>
          <a:stretch>
            <a:fillRect/>
          </a:stretch>
        </p:blipFill>
        <p:spPr bwMode="auto">
          <a:xfrm>
            <a:off x="1104900" y="511175"/>
            <a:ext cx="6858000" cy="512127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27-0715a"/>
          <p:cNvPicPr>
            <a:picLocks noChangeAspect="1" noChangeArrowheads="1"/>
          </p:cNvPicPr>
          <p:nvPr/>
        </p:nvPicPr>
        <p:blipFill>
          <a:blip r:embed="rId3" cstate="print"/>
          <a:srcRect/>
          <a:stretch>
            <a:fillRect/>
          </a:stretch>
        </p:blipFill>
        <p:spPr bwMode="auto">
          <a:xfrm>
            <a:off x="1143000" y="1006475"/>
            <a:ext cx="6858000" cy="484663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27-0745a"/>
          <p:cNvPicPr>
            <a:picLocks noChangeAspect="1" noChangeArrowheads="1"/>
          </p:cNvPicPr>
          <p:nvPr/>
        </p:nvPicPr>
        <p:blipFill>
          <a:blip r:embed="rId3" cstate="print"/>
          <a:srcRect/>
          <a:stretch>
            <a:fillRect/>
          </a:stretch>
        </p:blipFill>
        <p:spPr bwMode="auto">
          <a:xfrm>
            <a:off x="1143000" y="749300"/>
            <a:ext cx="6858000" cy="536098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27-0919a"/>
          <p:cNvPicPr>
            <a:picLocks noChangeAspect="1" noChangeArrowheads="1"/>
          </p:cNvPicPr>
          <p:nvPr/>
        </p:nvPicPr>
        <p:blipFill>
          <a:blip r:embed="rId3" cstate="print"/>
          <a:srcRect/>
          <a:stretch>
            <a:fillRect/>
          </a:stretch>
        </p:blipFill>
        <p:spPr bwMode="auto">
          <a:xfrm>
            <a:off x="1143000" y="1074738"/>
            <a:ext cx="6858000" cy="47085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27-0757a"/>
          <p:cNvPicPr>
            <a:picLocks noChangeAspect="1" noChangeArrowheads="1"/>
          </p:cNvPicPr>
          <p:nvPr/>
        </p:nvPicPr>
        <p:blipFill>
          <a:blip r:embed="rId3" cstate="print"/>
          <a:srcRect/>
          <a:stretch>
            <a:fillRect/>
          </a:stretch>
        </p:blipFill>
        <p:spPr bwMode="auto">
          <a:xfrm>
            <a:off x="1839913" y="0"/>
            <a:ext cx="5464175"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27-0810a"/>
          <p:cNvPicPr>
            <a:picLocks noChangeAspect="1" noChangeArrowheads="1"/>
          </p:cNvPicPr>
          <p:nvPr/>
        </p:nvPicPr>
        <p:blipFill>
          <a:blip r:embed="rId3" cstate="print"/>
          <a:srcRect/>
          <a:stretch>
            <a:fillRect/>
          </a:stretch>
        </p:blipFill>
        <p:spPr bwMode="auto">
          <a:xfrm>
            <a:off x="1852613" y="0"/>
            <a:ext cx="5440362"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27-0815a"/>
          <p:cNvPicPr>
            <a:picLocks noChangeAspect="1" noChangeArrowheads="1"/>
          </p:cNvPicPr>
          <p:nvPr/>
        </p:nvPicPr>
        <p:blipFill>
          <a:blip r:embed="rId3" cstate="print"/>
          <a:srcRect/>
          <a:stretch>
            <a:fillRect/>
          </a:stretch>
        </p:blipFill>
        <p:spPr bwMode="auto">
          <a:xfrm>
            <a:off x="1800225" y="0"/>
            <a:ext cx="5543550" cy="6858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09-1793a"/>
          <p:cNvPicPr>
            <a:picLocks noChangeAspect="1" noChangeArrowheads="1"/>
          </p:cNvPicPr>
          <p:nvPr/>
        </p:nvPicPr>
        <p:blipFill>
          <a:blip r:embed="rId3" cstate="print"/>
          <a:srcRect/>
          <a:stretch>
            <a:fillRect/>
          </a:stretch>
        </p:blipFill>
        <p:spPr bwMode="auto">
          <a:xfrm>
            <a:off x="2063750" y="0"/>
            <a:ext cx="5018088" cy="6858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27-0788a"/>
          <p:cNvPicPr>
            <a:picLocks noChangeAspect="1" noChangeArrowheads="1"/>
          </p:cNvPicPr>
          <p:nvPr/>
        </p:nvPicPr>
        <p:blipFill>
          <a:blip r:embed="rId3" cstate="print"/>
          <a:srcRect/>
          <a:stretch>
            <a:fillRect/>
          </a:stretch>
        </p:blipFill>
        <p:spPr bwMode="auto">
          <a:xfrm>
            <a:off x="-152400" y="0"/>
            <a:ext cx="9448800"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27-0928a"/>
          <p:cNvPicPr>
            <a:picLocks noChangeAspect="1" noChangeArrowheads="1"/>
          </p:cNvPicPr>
          <p:nvPr/>
        </p:nvPicPr>
        <p:blipFill>
          <a:blip r:embed="rId3" cstate="print"/>
          <a:srcRect/>
          <a:stretch>
            <a:fillRect/>
          </a:stretch>
        </p:blipFill>
        <p:spPr bwMode="auto">
          <a:xfrm>
            <a:off x="1143000" y="714375"/>
            <a:ext cx="6858000" cy="5429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27-0642a"/>
          <p:cNvPicPr>
            <a:picLocks noChangeAspect="1" noChangeArrowheads="1"/>
          </p:cNvPicPr>
          <p:nvPr/>
        </p:nvPicPr>
        <p:blipFill>
          <a:blip r:embed="rId3" cstate="print"/>
          <a:srcRect/>
          <a:stretch>
            <a:fillRect/>
          </a:stretch>
        </p:blipFill>
        <p:spPr bwMode="auto">
          <a:xfrm>
            <a:off x="1485900" y="935038"/>
            <a:ext cx="6858000" cy="5611812"/>
          </a:xfrm>
          <a:prstGeom prst="rect">
            <a:avLst/>
          </a:prstGeom>
          <a:noFill/>
        </p:spPr>
      </p:pic>
      <p:sp>
        <p:nvSpPr>
          <p:cNvPr id="83972" name="Text Box 4"/>
          <p:cNvSpPr txBox="1">
            <a:spLocks noChangeArrowheads="1"/>
          </p:cNvSpPr>
          <p:nvPr/>
        </p:nvSpPr>
        <p:spPr bwMode="auto">
          <a:xfrm>
            <a:off x="800100" y="311150"/>
            <a:ext cx="4572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A Bank Run in 1933</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27-0592a"/>
          <p:cNvPicPr>
            <a:picLocks noChangeAspect="1" noChangeArrowheads="1"/>
          </p:cNvPicPr>
          <p:nvPr/>
        </p:nvPicPr>
        <p:blipFill>
          <a:blip r:embed="rId3" cstate="print"/>
          <a:srcRect/>
          <a:stretch>
            <a:fillRect/>
          </a:stretch>
        </p:blipFill>
        <p:spPr bwMode="auto">
          <a:xfrm>
            <a:off x="1143000" y="657225"/>
            <a:ext cx="6858000" cy="554355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27-0591a"/>
          <p:cNvPicPr>
            <a:picLocks noChangeAspect="1" noChangeArrowheads="1"/>
          </p:cNvPicPr>
          <p:nvPr/>
        </p:nvPicPr>
        <p:blipFill>
          <a:blip r:embed="rId3" cstate="print"/>
          <a:srcRect/>
          <a:stretch>
            <a:fillRect/>
          </a:stretch>
        </p:blipFill>
        <p:spPr bwMode="auto">
          <a:xfrm>
            <a:off x="1852613" y="0"/>
            <a:ext cx="5440362"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27-0742a"/>
          <p:cNvPicPr>
            <a:picLocks noChangeAspect="1" noChangeArrowheads="1"/>
          </p:cNvPicPr>
          <p:nvPr/>
        </p:nvPicPr>
        <p:blipFill>
          <a:blip r:embed="rId3" cstate="print"/>
          <a:srcRect/>
          <a:stretch>
            <a:fillRect/>
          </a:stretch>
        </p:blipFill>
        <p:spPr bwMode="auto">
          <a:xfrm>
            <a:off x="1143000" y="685800"/>
            <a:ext cx="6858000" cy="54864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609600" y="766763"/>
            <a:ext cx="7924800" cy="532606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27-0840a"/>
          <p:cNvPicPr>
            <a:picLocks noChangeAspect="1" noChangeArrowheads="1"/>
          </p:cNvPicPr>
          <p:nvPr/>
        </p:nvPicPr>
        <p:blipFill>
          <a:blip r:embed="rId3" cstate="print"/>
          <a:srcRect/>
          <a:stretch>
            <a:fillRect/>
          </a:stretch>
        </p:blipFill>
        <p:spPr bwMode="auto">
          <a:xfrm>
            <a:off x="1143000" y="663575"/>
            <a:ext cx="6858000" cy="5532438"/>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27-0954a"/>
          <p:cNvPicPr>
            <a:picLocks noChangeAspect="1" noChangeArrowheads="1"/>
          </p:cNvPicPr>
          <p:nvPr/>
        </p:nvPicPr>
        <p:blipFill>
          <a:blip r:embed="rId3" cstate="print"/>
          <a:srcRect/>
          <a:stretch>
            <a:fillRect/>
          </a:stretch>
        </p:blipFill>
        <p:spPr bwMode="auto">
          <a:xfrm>
            <a:off x="1143000" y="674688"/>
            <a:ext cx="6858000" cy="55086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27-0948a"/>
          <p:cNvPicPr>
            <a:picLocks noChangeAspect="1" noChangeArrowheads="1"/>
          </p:cNvPicPr>
          <p:nvPr/>
        </p:nvPicPr>
        <p:blipFill>
          <a:blip r:embed="rId3" cstate="print"/>
          <a:srcRect/>
          <a:stretch>
            <a:fillRect/>
          </a:stretch>
        </p:blipFill>
        <p:spPr bwMode="auto">
          <a:xfrm>
            <a:off x="1143000" y="846138"/>
            <a:ext cx="6858000" cy="516572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27-0949a"/>
          <p:cNvPicPr>
            <a:picLocks noChangeAspect="1" noChangeArrowheads="1"/>
          </p:cNvPicPr>
          <p:nvPr/>
        </p:nvPicPr>
        <p:blipFill>
          <a:blip r:embed="rId3" cstate="print"/>
          <a:srcRect/>
          <a:stretch>
            <a:fillRect/>
          </a:stretch>
        </p:blipFill>
        <p:spPr bwMode="auto">
          <a:xfrm>
            <a:off x="1143000" y="639763"/>
            <a:ext cx="6858000" cy="557847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51"/>
          <p:cNvPicPr>
            <a:picLocks noChangeAspect="1" noChangeArrowheads="1"/>
          </p:cNvPicPr>
          <p:nvPr/>
        </p:nvPicPr>
        <p:blipFill>
          <a:blip r:embed="rId3" cstate="print"/>
          <a:srcRect/>
          <a:stretch>
            <a:fillRect/>
          </a:stretch>
        </p:blipFill>
        <p:spPr bwMode="auto">
          <a:xfrm>
            <a:off x="1138238" y="685800"/>
            <a:ext cx="6869112" cy="54864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ChangeArrowheads="1"/>
          </p:cNvSpPr>
          <p:nvPr/>
        </p:nvSpPr>
        <p:spPr bwMode="auto">
          <a:xfrm>
            <a:off x="4268788" y="6400800"/>
            <a:ext cx="4797425" cy="457200"/>
          </a:xfrm>
          <a:prstGeom prst="rect">
            <a:avLst/>
          </a:prstGeom>
          <a:noFill/>
          <a:ln w="9525">
            <a:noFill/>
            <a:miter lim="800000"/>
            <a:headEnd/>
            <a:tailEnd/>
          </a:ln>
          <a:effectLst/>
        </p:spPr>
        <p:txBody>
          <a:bodyPr wrap="none">
            <a:spAutoFit/>
          </a:bodyPr>
          <a:lstStyle/>
          <a:p>
            <a:r>
              <a:rPr lang="en-US" sz="2400">
                <a:latin typeface="Times New Roman" pitchFamily="18" charset="0"/>
                <a:cs typeface="Times New Roman" pitchFamily="18" charset="0"/>
                <a:hlinkClick r:id="rId3"/>
              </a:rPr>
              <a:t>http://rs6.loc.gov/wpaintro/alice.html</a:t>
            </a:r>
            <a:r>
              <a:rPr lang="en-US" sz="2400">
                <a:latin typeface="Times New Roman" pitchFamily="18" charset="0"/>
                <a:cs typeface="Times New Roman" pitchFamily="18" charset="0"/>
              </a:rPr>
              <a:t> </a:t>
            </a:r>
            <a:endParaRPr lang="en-US"/>
          </a:p>
        </p:txBody>
      </p:sp>
      <p:pic>
        <p:nvPicPr>
          <p:cNvPr id="144386" name="Picture 2" descr="alice"/>
          <p:cNvPicPr>
            <a:picLocks noChangeAspect="1" noChangeArrowheads="1"/>
          </p:cNvPicPr>
          <p:nvPr/>
        </p:nvPicPr>
        <p:blipFill>
          <a:blip r:embed="rId4" cstate="print"/>
          <a:srcRect/>
          <a:stretch>
            <a:fillRect/>
          </a:stretch>
        </p:blipFill>
        <p:spPr bwMode="auto">
          <a:xfrm>
            <a:off x="77788" y="0"/>
            <a:ext cx="8305800" cy="63023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3" name="Object 3"/>
          <p:cNvGraphicFramePr>
            <a:graphicFrameLocks noChangeAspect="1"/>
          </p:cNvGraphicFramePr>
          <p:nvPr/>
        </p:nvGraphicFramePr>
        <p:xfrm>
          <a:off x="76200" y="328613"/>
          <a:ext cx="5943600" cy="4435475"/>
        </p:xfrm>
        <a:graphic>
          <a:graphicData uri="http://schemas.openxmlformats.org/presentationml/2006/ole">
            <mc:AlternateContent xmlns:mc="http://schemas.openxmlformats.org/markup-compatibility/2006">
              <mc:Choice xmlns:v="urn:schemas-microsoft-com:vml" Requires="v">
                <p:oleObj spid="_x0000_s3081" name="Paint Shop Pro Image" r:id="rId4" imgW="4185366" imgH="3121951" progId="">
                  <p:embed/>
                </p:oleObj>
              </mc:Choice>
              <mc:Fallback>
                <p:oleObj name="Paint Shop Pro Image" r:id="rId4" imgW="4185366" imgH="312195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28613"/>
                        <a:ext cx="5943600" cy="44354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2" name="Text Box 2"/>
          <p:cNvSpPr txBox="1">
            <a:spLocks noChangeArrowheads="1"/>
          </p:cNvSpPr>
          <p:nvPr/>
        </p:nvSpPr>
        <p:spPr bwMode="auto">
          <a:xfrm>
            <a:off x="381000" y="4976813"/>
            <a:ext cx="8686800" cy="155257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A jobless man sells apples on the streets of New York City in 1932. More than 15 million people, nearly one quarter of the United States work force, were unemployed by 1932, three years after the stock market crash that signaled the beginning of the Great Depression.</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ChangeArrowheads="1"/>
          </p:cNvSpPr>
          <p:nvPr/>
        </p:nvSpPr>
        <p:spPr bwMode="auto">
          <a:xfrm>
            <a:off x="571500" y="495300"/>
            <a:ext cx="7772400" cy="1143000"/>
          </a:xfrm>
          <a:prstGeom prst="rect">
            <a:avLst/>
          </a:prstGeom>
          <a:noFill/>
          <a:ln w="9525">
            <a:noFill/>
            <a:miter lim="800000"/>
            <a:headEnd/>
            <a:tailEnd/>
          </a:ln>
          <a:effectLst/>
        </p:spPr>
        <p:txBody>
          <a:bodyPr anchor="ctr"/>
          <a:lstStyle/>
          <a:p>
            <a:pPr algn="ctr"/>
            <a:r>
              <a:rPr lang="en-US" sz="4400">
                <a:solidFill>
                  <a:schemeClr val="tx2"/>
                </a:solidFill>
                <a:latin typeface="Times New Roman" pitchFamily="18" charset="0"/>
                <a:cs typeface="Times New Roman" pitchFamily="18" charset="0"/>
              </a:rPr>
              <a:t>Many Solutions to the Depression were possible!</a:t>
            </a:r>
            <a:endParaRPr lang="en-US" sz="4400">
              <a:solidFill>
                <a:schemeClr val="tx2"/>
              </a:solidFill>
            </a:endParaRPr>
          </a:p>
        </p:txBody>
      </p:sp>
      <p:pic>
        <p:nvPicPr>
          <p:cNvPr id="140291" name="Picture 3" descr="The Communist Party gained significant influence during the Depression"/>
          <p:cNvPicPr>
            <a:picLocks noChangeAspect="1" noChangeArrowheads="1"/>
          </p:cNvPicPr>
          <p:nvPr/>
        </p:nvPicPr>
        <p:blipFill>
          <a:blip r:embed="rId3" cstate="print"/>
          <a:srcRect/>
          <a:stretch>
            <a:fillRect/>
          </a:stretch>
        </p:blipFill>
        <p:spPr bwMode="auto">
          <a:xfrm>
            <a:off x="114300" y="1722438"/>
            <a:ext cx="4572000" cy="4260850"/>
          </a:xfrm>
          <a:prstGeom prst="rect">
            <a:avLst/>
          </a:prstGeom>
          <a:noFill/>
          <a:ln w="9525">
            <a:noFill/>
            <a:miter lim="800000"/>
            <a:headEnd/>
            <a:tailEnd/>
          </a:ln>
        </p:spPr>
      </p:pic>
      <p:pic>
        <p:nvPicPr>
          <p:cNvPr id="140290" name="Picture 2"/>
          <p:cNvPicPr>
            <a:picLocks noChangeAspect="1" noChangeArrowheads="1"/>
          </p:cNvPicPr>
          <p:nvPr/>
        </p:nvPicPr>
        <p:blipFill>
          <a:blip r:embed="rId4" cstate="print"/>
          <a:srcRect/>
          <a:stretch>
            <a:fillRect/>
          </a:stretch>
        </p:blipFill>
        <p:spPr bwMode="auto">
          <a:xfrm>
            <a:off x="4937125" y="1790700"/>
            <a:ext cx="4092575" cy="4572000"/>
          </a:xfrm>
          <a:prstGeom prst="rect">
            <a:avLst/>
          </a:prstGeom>
          <a:noFill/>
          <a:ln w="9525">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0-#ppt_w/2"/>
                                          </p:val>
                                        </p:tav>
                                        <p:tav tm="100000">
                                          <p:val>
                                            <p:strVal val="#ppt_x"/>
                                          </p:val>
                                        </p:tav>
                                      </p:tavLst>
                                    </p:anim>
                                    <p:anim calcmode="lin" valueType="num">
                                      <p:cBhvr additive="base">
                                        <p:cTn id="8" dur="500" fill="hold"/>
                                        <p:tgtEl>
                                          <p:spTgt spid="140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2" name="Rectangle 8"/>
          <p:cNvSpPr>
            <a:spLocks noChangeArrowheads="1"/>
          </p:cNvSpPr>
          <p:nvPr/>
        </p:nvSpPr>
        <p:spPr bwMode="auto">
          <a:xfrm>
            <a:off x="342900" y="266700"/>
            <a:ext cx="7772400" cy="1143000"/>
          </a:xfrm>
          <a:prstGeom prst="rect">
            <a:avLst/>
          </a:prstGeom>
          <a:noFill/>
          <a:ln w="9525">
            <a:noFill/>
            <a:miter lim="800000"/>
            <a:headEnd/>
            <a:tailEnd/>
          </a:ln>
          <a:effectLst/>
        </p:spPr>
        <p:txBody>
          <a:bodyPr anchor="ctr"/>
          <a:lstStyle/>
          <a:p>
            <a:pPr algn="ctr"/>
            <a:r>
              <a:rPr lang="en-US" sz="4400" dirty="0">
                <a:solidFill>
                  <a:schemeClr val="tx2"/>
                </a:solidFill>
                <a:latin typeface="Times New Roman" pitchFamily="18" charset="0"/>
                <a:cs typeface="Times New Roman" pitchFamily="18" charset="0"/>
              </a:rPr>
              <a:t>America’s Choice: </a:t>
            </a:r>
            <a:br>
              <a:rPr lang="en-US" sz="4400" dirty="0">
                <a:solidFill>
                  <a:schemeClr val="tx2"/>
                </a:solidFill>
                <a:latin typeface="Times New Roman" pitchFamily="18" charset="0"/>
                <a:cs typeface="Times New Roman" pitchFamily="18" charset="0"/>
              </a:rPr>
            </a:br>
            <a:r>
              <a:rPr lang="en-US" sz="4400" dirty="0">
                <a:solidFill>
                  <a:schemeClr val="tx2"/>
                </a:solidFill>
                <a:latin typeface="Times New Roman" pitchFamily="18" charset="0"/>
                <a:cs typeface="Times New Roman" pitchFamily="18" charset="0"/>
              </a:rPr>
              <a:t>The New Deal</a:t>
            </a:r>
            <a:endParaRPr lang="en-US" sz="4400" dirty="0">
              <a:solidFill>
                <a:schemeClr val="tx2"/>
              </a:solidFill>
            </a:endParaRPr>
          </a:p>
        </p:txBody>
      </p:sp>
      <p:sp>
        <p:nvSpPr>
          <p:cNvPr id="139270" name="Rectangle 6"/>
          <p:cNvSpPr>
            <a:spLocks noChangeArrowheads="1"/>
          </p:cNvSpPr>
          <p:nvPr/>
        </p:nvSpPr>
        <p:spPr bwMode="auto">
          <a:xfrm>
            <a:off x="4305300" y="1638300"/>
            <a:ext cx="3810000" cy="41148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Times New Roman" pitchFamily="18" charset="0"/>
                <a:cs typeface="Times New Roman" pitchFamily="18" charset="0"/>
              </a:rPr>
              <a:t>FDR’s Plan for economic recovery </a:t>
            </a:r>
          </a:p>
          <a:p>
            <a:pPr marL="342900" indent="-342900">
              <a:spcBef>
                <a:spcPct val="20000"/>
              </a:spcBef>
              <a:buFontTx/>
              <a:buChar char="•"/>
            </a:pPr>
            <a:r>
              <a:rPr lang="en-US" sz="2800" dirty="0">
                <a:latin typeface="Times New Roman" pitchFamily="18" charset="0"/>
                <a:cs typeface="Times New Roman" pitchFamily="18" charset="0"/>
              </a:rPr>
              <a:t>Experimental in nature </a:t>
            </a:r>
          </a:p>
          <a:p>
            <a:pPr marL="342900" indent="-342900">
              <a:spcBef>
                <a:spcPct val="20000"/>
              </a:spcBef>
              <a:buFontTx/>
              <a:buChar char="•"/>
            </a:pPr>
            <a:r>
              <a:rPr lang="en-US" sz="2800" dirty="0" smtClean="0">
                <a:latin typeface="Times New Roman" pitchFamily="18" charset="0"/>
                <a:cs typeface="Times New Roman" pitchFamily="18" charset="0"/>
              </a:rPr>
              <a:t>The New Deal begins </a:t>
            </a:r>
            <a:r>
              <a:rPr lang="en-US" sz="2800" dirty="0">
                <a:latin typeface="Times New Roman" pitchFamily="18" charset="0"/>
                <a:cs typeface="Times New Roman" pitchFamily="18" charset="0"/>
              </a:rPr>
              <a:t>the era of big government and the belief that government can and should solve people’s problems!!!</a:t>
            </a:r>
            <a:endParaRPr lang="en-US" sz="2800" dirty="0"/>
          </a:p>
        </p:txBody>
      </p:sp>
      <p:pic>
        <p:nvPicPr>
          <p:cNvPr id="139268" name="Picture 4" descr="j0105688"/>
          <p:cNvPicPr>
            <a:picLocks noChangeAspect="1" noChangeArrowheads="1"/>
          </p:cNvPicPr>
          <p:nvPr/>
        </p:nvPicPr>
        <p:blipFill>
          <a:blip r:embed="rId3" cstate="print"/>
          <a:srcRect/>
          <a:stretch>
            <a:fillRect/>
          </a:stretch>
        </p:blipFill>
        <p:spPr bwMode="auto">
          <a:xfrm>
            <a:off x="796925" y="1638300"/>
            <a:ext cx="2900363"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ended the Great Depression?</a:t>
            </a:r>
            <a:endParaRPr lang="en-US" dirty="0"/>
          </a:p>
        </p:txBody>
      </p:sp>
      <p:sp>
        <p:nvSpPr>
          <p:cNvPr id="4" name="Content Placeholder 3"/>
          <p:cNvSpPr>
            <a:spLocks noGrp="1"/>
          </p:cNvSpPr>
          <p:nvPr>
            <p:ph idx="1"/>
          </p:nvPr>
        </p:nvSpPr>
        <p:spPr/>
        <p:txBody>
          <a:bodyPr/>
          <a:lstStyle/>
          <a:p>
            <a:r>
              <a:rPr lang="en-US" dirty="0" smtClean="0"/>
              <a:t>American entering World War 2!</a:t>
            </a:r>
          </a:p>
          <a:p>
            <a:pPr lvl="1"/>
            <a:r>
              <a:rPr lang="en-US" dirty="0" smtClean="0"/>
              <a:t>How? Provided jobs to millions of Americans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928366"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2815936"/>
            <a:ext cx="331716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75802"/>
            <a:ext cx="2133600" cy="277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03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Suffering Ethnic Groups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Native Americans- </a:t>
            </a:r>
            <a:r>
              <a:rPr lang="en-US" dirty="0" smtClean="0"/>
              <a:t>more dependent on the federal government. </a:t>
            </a:r>
            <a:r>
              <a:rPr lang="en-US" dirty="0" smtClean="0">
                <a:solidFill>
                  <a:srgbClr val="FF0000"/>
                </a:solidFill>
              </a:rPr>
              <a:t>1934-indian reorganization Act… allowed Native Americans to choose their own leaders and make their own laws. </a:t>
            </a:r>
          </a:p>
          <a:p>
            <a:r>
              <a:rPr lang="en-US" dirty="0" smtClean="0">
                <a:solidFill>
                  <a:srgbClr val="FF0000"/>
                </a:solidFill>
              </a:rPr>
              <a:t>Hispanics</a:t>
            </a:r>
            <a:r>
              <a:rPr lang="en-US" dirty="0" smtClean="0"/>
              <a:t>—4,000 Mexicans living in Utah… first loose their jobs- </a:t>
            </a:r>
            <a:r>
              <a:rPr lang="en-US" dirty="0" smtClean="0">
                <a:solidFill>
                  <a:srgbClr val="FF0000"/>
                </a:solidFill>
              </a:rPr>
              <a:t>went back to Mexico.</a:t>
            </a:r>
          </a:p>
          <a:p>
            <a:r>
              <a:rPr lang="en-US" dirty="0" smtClean="0">
                <a:solidFill>
                  <a:srgbClr val="FF0000"/>
                </a:solidFill>
              </a:rPr>
              <a:t>African Americans</a:t>
            </a:r>
            <a:r>
              <a:rPr lang="en-US" dirty="0" smtClean="0"/>
              <a:t>- </a:t>
            </a:r>
            <a:r>
              <a:rPr lang="en-US" dirty="0" smtClean="0">
                <a:solidFill>
                  <a:srgbClr val="FF0000"/>
                </a:solidFill>
              </a:rPr>
              <a:t>Worse than ever</a:t>
            </a:r>
            <a:r>
              <a:rPr lang="en-US" dirty="0" smtClean="0"/>
              <a:t>… some lived in holes</a:t>
            </a:r>
          </a:p>
          <a:p>
            <a:r>
              <a:rPr lang="en-US" dirty="0" smtClean="0">
                <a:solidFill>
                  <a:srgbClr val="FF0000"/>
                </a:solidFill>
              </a:rPr>
              <a:t>Other groups</a:t>
            </a:r>
            <a:r>
              <a:rPr lang="en-US" dirty="0" smtClean="0"/>
              <a:t> Chinese, Italians, and others struggled to get jobs. </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9757</TotalTime>
  <Words>1572</Words>
  <Application>Microsoft Office PowerPoint</Application>
  <PresentationFormat>On-screen Show (4:3)</PresentationFormat>
  <Paragraphs>181</Paragraphs>
  <Slides>82</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Opulent</vt:lpstr>
      <vt:lpstr>Paint Shop Pro Image</vt:lpstr>
      <vt:lpstr>The Great Depression and The “New Deal” </vt:lpstr>
      <vt:lpstr>A World Wide Depression</vt:lpstr>
      <vt:lpstr>PowerPoint Presentation</vt:lpstr>
      <vt:lpstr>PowerPoint Presentation</vt:lpstr>
      <vt:lpstr>Why did banks fail?</vt:lpstr>
      <vt:lpstr>Bank Failure</vt:lpstr>
      <vt:lpstr>PowerPoint Presentation</vt:lpstr>
      <vt:lpstr>PowerPoint Presentation</vt:lpstr>
      <vt:lpstr>Suffering Ethnic Groups</vt:lpstr>
      <vt:lpstr>Utah and the Great Depression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Utah’s Great Drought of 1934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President F.D. Roosevelt creates the New Deal</vt:lpstr>
      <vt:lpstr>PowerPoint Presentation</vt:lpstr>
      <vt:lpstr>PowerPoint Presentation</vt:lpstr>
      <vt:lpstr>PowerPoint Presentation</vt:lpstr>
      <vt:lpstr>PowerPoint Presentation</vt:lpstr>
      <vt:lpstr>PowerPoint Presentation</vt:lpstr>
      <vt:lpstr>PowerPoint Presentation</vt:lpstr>
      <vt:lpstr>More programs of the New Deal</vt:lpstr>
      <vt:lpstr>PowerPoint Presentation</vt:lpstr>
      <vt:lpstr>What did the Government do to help?</vt:lpstr>
      <vt:lpstr>Government and Church Security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ended the Great Depression?</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Notes  The Great Depression</dc:title>
  <dc:creator>Cali Dansie</dc:creator>
  <cp:lastModifiedBy>Frontier1</cp:lastModifiedBy>
  <cp:revision>222</cp:revision>
  <dcterms:created xsi:type="dcterms:W3CDTF">2009-04-29T13:42:20Z</dcterms:created>
  <dcterms:modified xsi:type="dcterms:W3CDTF">2014-12-03T18:15:44Z</dcterms:modified>
</cp:coreProperties>
</file>