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20" r:id="rId3"/>
    <p:sldId id="319" r:id="rId4"/>
    <p:sldId id="321" r:id="rId5"/>
    <p:sldId id="323" r:id="rId6"/>
    <p:sldId id="322" r:id="rId7"/>
    <p:sldId id="302" r:id="rId8"/>
    <p:sldId id="257" r:id="rId9"/>
    <p:sldId id="268" r:id="rId10"/>
    <p:sldId id="258" r:id="rId11"/>
    <p:sldId id="270" r:id="rId12"/>
    <p:sldId id="269" r:id="rId13"/>
    <p:sldId id="287" r:id="rId14"/>
    <p:sldId id="285" r:id="rId15"/>
    <p:sldId id="286" r:id="rId16"/>
    <p:sldId id="259" r:id="rId17"/>
    <p:sldId id="289" r:id="rId18"/>
    <p:sldId id="297" r:id="rId19"/>
    <p:sldId id="291" r:id="rId20"/>
    <p:sldId id="298" r:id="rId21"/>
    <p:sldId id="299" r:id="rId22"/>
    <p:sldId id="262" r:id="rId23"/>
    <p:sldId id="293" r:id="rId24"/>
    <p:sldId id="294" r:id="rId25"/>
    <p:sldId id="295" r:id="rId26"/>
    <p:sldId id="261" r:id="rId27"/>
    <p:sldId id="290" r:id="rId28"/>
    <p:sldId id="272" r:id="rId29"/>
    <p:sldId id="263" r:id="rId30"/>
    <p:sldId id="273" r:id="rId31"/>
    <p:sldId id="264" r:id="rId32"/>
    <p:sldId id="311" r:id="rId33"/>
    <p:sldId id="314" r:id="rId34"/>
    <p:sldId id="315" r:id="rId35"/>
    <p:sldId id="265" r:id="rId36"/>
    <p:sldId id="306" r:id="rId37"/>
    <p:sldId id="310" r:id="rId38"/>
    <p:sldId id="308" r:id="rId39"/>
    <p:sldId id="305" r:id="rId40"/>
    <p:sldId id="307" r:id="rId41"/>
    <p:sldId id="309" r:id="rId42"/>
    <p:sldId id="316" r:id="rId43"/>
    <p:sldId id="317" r:id="rId44"/>
    <p:sldId id="318" r:id="rId45"/>
    <p:sldId id="267" r:id="rId46"/>
    <p:sldId id="324" r:id="rId47"/>
    <p:sldId id="325" r:id="rId48"/>
    <p:sldId id="32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683E7-049A-4607-A89F-3C0CAF5516FF}" type="datetimeFigureOut">
              <a:rPr lang="en-US" smtClean="0"/>
              <a:pPr/>
              <a:t>8/22/2014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FF945-8AFE-44E7-8B40-46CC35BB2159}" type="slidenum">
              <a:rPr lang="en-US" smtClean="0"/>
              <a:pPr/>
              <a:t>‹#›</a:t>
            </a:fld>
            <a:endParaRPr lang="en-US"/>
          </a:p>
        </p:txBody>
      </p:sp>
    </p:spTree>
    <p:extLst>
      <p:ext uri="{BB962C8B-B14F-4D97-AF65-F5344CB8AC3E}">
        <p14:creationId xmlns:p14="http://schemas.microsoft.com/office/powerpoint/2010/main" val="238053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5FF945-8AFE-44E7-8B40-46CC35BB215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B7CCF-64A3-4A87-A385-264FFFB460D5}" type="slidenum">
              <a:rPr lang="en-US"/>
              <a:pPr/>
              <a:t>23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A8A2A-330C-4C7D-8094-CAD11639D0B5}" type="slidenum">
              <a:rPr lang="en-US"/>
              <a:pPr/>
              <a:t>24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1FFEE3-31A9-45E8-8BE6-9E24EAA81FD2}" type="slidenum">
              <a:rPr lang="en-US"/>
              <a:pPr/>
              <a:t>25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D7C49-6592-405F-B923-BC47571D6E4E}" type="slidenum">
              <a:rPr lang="en-US"/>
              <a:pPr/>
              <a:t>27</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01240052-C6B4-4580-AE10-528CB3787205}" type="slidenum">
              <a:rPr lang="en-US"/>
              <a:pPr/>
              <a:t>32</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a:lstStyle/>
          <a:p>
            <a:pPr algn="ctr" eaLnBrk="1" hangingPunct="1">
              <a:spcBef>
                <a:spcPct val="0"/>
              </a:spcBef>
            </a:pPr>
            <a:r>
              <a:rPr lang="en-US" b="1" smtClean="0"/>
              <a:t>Life in Utah at the end of the Ice Age</a:t>
            </a:r>
          </a:p>
          <a:p>
            <a:pPr eaLnBrk="1" hangingPunct="1">
              <a:spcBef>
                <a:spcPct val="0"/>
              </a:spcBef>
            </a:pPr>
            <a:r>
              <a:rPr lang="en-US" smtClean="0"/>
              <a:t>	This is a scene from the Ice Age mural by Joseph S. Venus at the College of Eastern Utah Prehistoric Museum in Price, Utah.  It is a reconstruction of Ice Age life found in Utah</a:t>
            </a:r>
            <a:r>
              <a:rPr lang="en-US" i="1" smtClean="0"/>
              <a:t>.</a:t>
            </a:r>
            <a:endParaRPr lang="en-US" smtClean="0"/>
          </a:p>
          <a:p>
            <a:pPr eaLnBrk="1" hangingPunct="1">
              <a:spcBef>
                <a:spcPct val="0"/>
              </a:spcBef>
            </a:pPr>
            <a:endParaRPr lang="en-US" smtClean="0"/>
          </a:p>
          <a:p>
            <a:pPr eaLnBrk="1" hangingPunct="1">
              <a:spcBef>
                <a:spcPct val="0"/>
              </a:spcBef>
            </a:pPr>
            <a:r>
              <a:rPr lang="en-US"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a:lstStyle/>
          <a:p>
            <a:fld id="{10980443-2CBC-4B5A-8234-ACF4547A74A6}" type="slidenum">
              <a:rPr lang="en-US"/>
              <a:pPr/>
              <a:t>33</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a:lstStyle/>
          <a:p>
            <a:pPr algn="ctr" eaLnBrk="1" hangingPunct="1">
              <a:spcBef>
                <a:spcPct val="0"/>
              </a:spcBef>
            </a:pPr>
            <a:r>
              <a:rPr lang="en-US" b="1" smtClean="0"/>
              <a:t>Ice Age Elephants - Mammoths and Mastodons</a:t>
            </a:r>
          </a:p>
          <a:p>
            <a:pPr eaLnBrk="1" hangingPunct="1">
              <a:spcBef>
                <a:spcPct val="0"/>
              </a:spcBef>
            </a:pPr>
            <a:r>
              <a:rPr lang="en-US" smtClean="0">
                <a:cs typeface="Arial Unicode MS" charset="0"/>
              </a:rPr>
              <a:t>	 </a:t>
            </a:r>
            <a:r>
              <a:rPr lang="en-US" smtClean="0"/>
              <a:t>Mammoths (</a:t>
            </a:r>
            <a:r>
              <a:rPr lang="en-US" i="1" smtClean="0"/>
              <a:t>Mammuthus</a:t>
            </a:r>
            <a:r>
              <a:rPr lang="en-US" smtClean="0"/>
              <a:t>) and mastodons (</a:t>
            </a:r>
            <a:r>
              <a:rPr lang="en-US" i="1" smtClean="0"/>
              <a:t>Mammut</a:t>
            </a:r>
            <a:r>
              <a:rPr lang="en-US" smtClean="0"/>
              <a:t>), members of the order </a:t>
            </a:r>
            <a:r>
              <a:rPr lang="en-US" i="1" smtClean="0"/>
              <a:t>Proboscidea</a:t>
            </a:r>
            <a:r>
              <a:rPr lang="en-US" smtClean="0"/>
              <a:t>, are extinct </a:t>
            </a:r>
            <a:r>
              <a:rPr lang="en-US" smtClean="0">
                <a:cs typeface="Arial Unicode MS" charset="0"/>
              </a:rPr>
              <a:t>relatives of living elephants that were common throughout the Ice Age of North America.  The mastodons evolved in Africa about 35 million years ago and spread throughout Africa, Europe, and Asia.  About 3.7 million years ago mastodons migrated to North America via the Bering Land Bridge.  The mammoths appeared in sub-Sahara Africa about 3-4 million years ago, migrated across Europe, Asia, and Berengia, and eventually crossed over the Bering Land Bridge into North America about 1.7 million years ago.  Both the mastodon and mammoth became extinct at the end of the Ice Age, about 10,000 years ago.  </a:t>
            </a:r>
          </a:p>
          <a:p>
            <a:pPr eaLnBrk="1" hangingPunct="1">
              <a:spcBef>
                <a:spcPct val="0"/>
              </a:spcBef>
            </a:pPr>
            <a:endParaRPr lang="en-US" smtClean="0">
              <a:cs typeface="Arial Unicode MS" charset="0"/>
            </a:endParaRPr>
          </a:p>
          <a:p>
            <a:pPr eaLnBrk="1" hangingPunct="1">
              <a:spcBef>
                <a:spcPct val="0"/>
              </a:spcBef>
            </a:pPr>
            <a:r>
              <a:rPr lang="en-US" smtClean="0">
                <a:cs typeface="Arial Unicode MS"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54FBF3FE-206A-494E-B8EE-8C889017B3CB}" type="slidenum">
              <a:rPr lang="en-US"/>
              <a:pPr/>
              <a:t>34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a:lstStyle/>
          <a:p>
            <a:pPr algn="ctr" eaLnBrk="1" hangingPunct="1">
              <a:spcBef>
                <a:spcPct val="0"/>
              </a:spcBef>
            </a:pPr>
            <a:r>
              <a:rPr lang="en-US" b="1" smtClean="0"/>
              <a:t>Other Extinct Ice Age Mammals</a:t>
            </a:r>
          </a:p>
          <a:p>
            <a:pPr eaLnBrk="1" hangingPunct="1">
              <a:spcBef>
                <a:spcPct val="0"/>
              </a:spcBef>
            </a:pPr>
            <a:r>
              <a:rPr lang="en-US" smtClean="0"/>
              <a:t>	Camel, horse (not pictured), long-horned bison, and musk ox fossils have all been found in Utah.  </a:t>
            </a:r>
            <a:r>
              <a:rPr lang="en-US" smtClean="0">
                <a:solidFill>
                  <a:schemeClr val="tx2"/>
                </a:solidFill>
              </a:rPr>
              <a:t>Horses evolved in North America and crossed into Asia via the Bering Land Bridge.  They became extinct at the end of the Ice Age, only to be reintroduced by European settlers.  Camels, like horses, are also New World natives that evolved here and entered Asia via the Bering Land Bridge.   Unlike horses, however, some of the camel family – llamas, survived the Ice Age.   Bison evolved in Eurasia and migrated to North America near the end of the Ice Age.  </a:t>
            </a:r>
            <a:r>
              <a:rPr lang="en-US" smtClean="0">
                <a:cs typeface="Times New Roman" pitchFamily="18" charset="0"/>
              </a:rPr>
              <a:t>Two extinct species of long-horned bison found in Utah are close relatives of our modern bison.  </a:t>
            </a:r>
            <a:r>
              <a:rPr lang="en-US" smtClean="0">
                <a:solidFill>
                  <a:schemeClr val="tx2"/>
                </a:solidFill>
                <a:cs typeface="Times New Roman" pitchFamily="18" charset="0"/>
              </a:rPr>
              <a:t>T</a:t>
            </a:r>
            <a:r>
              <a:rPr lang="en-US" smtClean="0">
                <a:solidFill>
                  <a:schemeClr val="tx2"/>
                </a:solidFill>
                <a:cs typeface="Arial" charset="0"/>
              </a:rPr>
              <a:t>he helmeted musk ox (</a:t>
            </a:r>
            <a:r>
              <a:rPr lang="en-US" i="1" smtClean="0">
                <a:solidFill>
                  <a:schemeClr val="tx2"/>
                </a:solidFill>
                <a:cs typeface="Arial" charset="0"/>
              </a:rPr>
              <a:t>Bootherium bombifrons</a:t>
            </a:r>
            <a:r>
              <a:rPr lang="en-US" smtClean="0">
                <a:solidFill>
                  <a:schemeClr val="tx2"/>
                </a:solidFill>
                <a:cs typeface="Arial" charset="0"/>
              </a:rPr>
              <a:t>) was one of five different kinds of muskoxen that lived in North America during the Pleistocene.  However, it appears to have been the only one to have evolved and remained restricted to North America.  It is the most common mammal fossil found along the shores of ancient Lake Bonneville.  Two new sites have produced partial skulls of these muskoxen.  One is from a gravel pit near the Kennecott Copper Mine west of Salt Lake City, and the other is from the construction site of the Huntsman building at the University of Utah.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B87DC54C-2C4B-4DD4-BDAB-01B9E596A8BF}" type="slidenum">
              <a:rPr lang="en-US"/>
              <a:pPr/>
              <a:t>36</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pPr algn="ctr" eaLnBrk="1" hangingPunct="1">
              <a:spcBef>
                <a:spcPct val="0"/>
              </a:spcBef>
            </a:pPr>
            <a:r>
              <a:rPr lang="en-US" b="1" smtClean="0"/>
              <a:t>Lake Bonneville ~18,000 years ago</a:t>
            </a:r>
          </a:p>
          <a:p>
            <a:pPr eaLnBrk="1" hangingPunct="1">
              <a:spcBef>
                <a:spcPct val="0"/>
              </a:spcBef>
            </a:pPr>
            <a:r>
              <a:rPr lang="en-US" sz="1600" smtClean="0"/>
              <a:t>	</a:t>
            </a:r>
            <a:r>
              <a:rPr lang="en-US" smtClean="0"/>
              <a:t>Regional map of Lake Bonneville at its highstand about 18,000 years ago.  Note that Lake Bonneville extended across most of northwestern Utah and into parts of Idaho and Nevada.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a:lstStyle/>
          <a:p>
            <a:fld id="{50B25918-8753-451B-8DA4-B2A2BB376C41}" type="slidenum">
              <a:rPr lang="en-US"/>
              <a:pPr/>
              <a:t>37</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algn="ctr" eaLnBrk="1" hangingPunct="1">
              <a:spcBef>
                <a:spcPct val="0"/>
              </a:spcBef>
            </a:pPr>
            <a:r>
              <a:rPr lang="en-US" b="1" smtClean="0"/>
              <a:t>Bonneville Shoreline at Point of the Mountain (view to the southwest)</a:t>
            </a:r>
          </a:p>
          <a:p>
            <a:pPr eaLnBrk="1" hangingPunct="1">
              <a:spcBef>
                <a:spcPct val="0"/>
              </a:spcBef>
            </a:pPr>
            <a:r>
              <a:rPr lang="en-US" smtClean="0"/>
              <a:t>	This once pristine shoreline near Draper, Utah, is now the site of subdivisions and an expanding gravel pit.  The site is also a popular hang gliding and paragliding launch spot.  Note the paragliders flying above the ridge on the inset to the right.  With increasing building and excavation in this area, pilots are running out of places to land!</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ABE3C537-D10F-45D4-9401-D4DD0C390F43}" type="slidenum">
              <a:rPr lang="en-US"/>
              <a:pPr/>
              <a:t>38</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xfrm>
            <a:off x="285750" y="4369008"/>
            <a:ext cx="6286500" cy="4066082"/>
          </a:xfrm>
          <a:noFill/>
        </p:spPr>
        <p:txBody>
          <a:bodyPr/>
          <a:lstStyle/>
          <a:p>
            <a:pPr algn="ctr" eaLnBrk="1" hangingPunct="1">
              <a:spcBef>
                <a:spcPct val="0"/>
              </a:spcBef>
            </a:pPr>
            <a:r>
              <a:rPr lang="en-US" b="1" smtClean="0"/>
              <a:t>Great Salt Lake Today</a:t>
            </a:r>
          </a:p>
          <a:p>
            <a:pPr eaLnBrk="1" hangingPunct="1">
              <a:spcBef>
                <a:spcPct val="0"/>
              </a:spcBef>
            </a:pPr>
            <a:r>
              <a:rPr lang="en-US" sz="1600" smtClean="0"/>
              <a:t>	</a:t>
            </a:r>
            <a:r>
              <a:rPr lang="en-US" smtClean="0"/>
              <a:t>This map depicts present-day Great Salt Lake. Great Salt Lake is the largest remaining remnant of Lake Bonneville.  Other relics of Lake Bonneville are Utah Lake, Sevier Lake, and the Great Salt Lake Desert containing the famous Bonneville Salt Flats.  The chemical composition of Great Salt Lake is similar to that of typical ocean water.  Sodium and chloride are the major ions in the water, followed by sulfate, magnesium, calcium, and potassium.  Although much of the salt contained in the Great Salt Lake was originally in the water of Lake Bonneville, a small amount of dissolved salts is deposited in the lake every year by rivers and numerous small streams that feed into it.  As the lake rises, its salinity drops because the same amount of salt is dissolved in more water.  In historical time, the lake's salinity has ranged from a little less than 5% (just above that of sea water) to nearly 27% (beyond which water cannot hold more salt).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a:lstStyle/>
          <a:p>
            <a:fld id="{AD9235E6-9B47-45D4-98A4-DE67F7C7291A}" type="slidenum">
              <a:rPr lang="en-US"/>
              <a:pPr/>
              <a:t>7</a:t>
            </a:fld>
            <a:endParaRPr lang="en-US"/>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8" name="Rectangle 3"/>
          <p:cNvSpPr>
            <a:spLocks noGrp="1" noChangeArrowheads="1"/>
          </p:cNvSpPr>
          <p:nvPr>
            <p:ph type="body" idx="1"/>
          </p:nvPr>
        </p:nvSpPr>
        <p:spPr bwMode="auto">
          <a:noFill/>
        </p:spPr>
        <p:txBody>
          <a:bodyPr/>
          <a:lstStyle/>
          <a:p>
            <a:pPr algn="ct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7B41E0D2-888E-4CF5-AB47-6E9DD95688EF}" type="slidenum">
              <a:rPr lang="en-US"/>
              <a:pPr/>
              <a:t>39</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algn="ctr" eaLnBrk="1" hangingPunct="1">
              <a:spcBef>
                <a:spcPct val="0"/>
              </a:spcBef>
            </a:pPr>
            <a:r>
              <a:rPr lang="en-US" b="1" smtClean="0"/>
              <a:t>Lake Bonneville and Ice Coverage in Utah During the Late Pleistocene ~18,000 years ago</a:t>
            </a:r>
          </a:p>
          <a:p>
            <a:pPr eaLnBrk="1" hangingPunct="1">
              <a:spcBef>
                <a:spcPct val="0"/>
              </a:spcBef>
            </a:pPr>
            <a:r>
              <a:rPr lang="en-US" sz="1600" smtClean="0"/>
              <a:t>	</a:t>
            </a:r>
            <a:r>
              <a:rPr lang="en-US" smtClean="0"/>
              <a:t>This map shows Lake Bonneville and the maximum extent of ice coverage in Utah about 18,000 years ago.  Notice the broad expanse of ice that covered the Uinta Mountains!  The Wasatch Range also underwent some glaciation during the most recent ice age.  The power of these large glaciers hundreds of feet thick left their mark on the mountainous landscape of the Wasatch,  creating most of the beautiful mountain scenery we have today.  The cooler, wetter climate in the late Pleistocene caused Lake Bonneville to rise to its maximum level and large amounts of snow and ice to accumulate in mountainous regions.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4DE6C72F-91AF-4C68-904E-097022C8F74C}" type="slidenum">
              <a:rPr lang="en-US"/>
              <a:pPr/>
              <a:t>40</a:t>
            </a:fld>
            <a:endParaRPr lang="en-US"/>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xfrm>
            <a:off x="285750" y="4369008"/>
            <a:ext cx="6457950" cy="4066082"/>
          </a:xfrm>
          <a:noFill/>
        </p:spPr>
        <p:txBody>
          <a:bodyPr/>
          <a:lstStyle/>
          <a:p>
            <a:pPr algn="ctr" eaLnBrk="1" hangingPunct="1">
              <a:spcBef>
                <a:spcPct val="0"/>
              </a:spcBef>
            </a:pPr>
            <a:r>
              <a:rPr lang="en-US" b="1" smtClean="0"/>
              <a:t>Bonneville Shoreline ~18,000 years ago</a:t>
            </a:r>
          </a:p>
          <a:p>
            <a:pPr eaLnBrk="1" hangingPunct="1">
              <a:spcBef>
                <a:spcPct val="0"/>
              </a:spcBef>
            </a:pPr>
            <a:r>
              <a:rPr lang="en-US" sz="1600" smtClean="0"/>
              <a:t>	</a:t>
            </a:r>
            <a:r>
              <a:rPr lang="en-US" smtClean="0"/>
              <a:t>This map depicts Lake Bonneville about 18,000 years ago.  This is the highest stage of Lake Bonneville and at this time the lake level was controlled by a threshold near Red Rock Pass, Idaho.  About 17,500 years ago, the threshold broke and water spilled out catastrophically into the Snake River drainage.  This event is called the Bonneville flood.  It is estimated that in less than one year, the amount of water that flowed out of Lake Bonneville was equivalent to all of the freshwater flowing in the world today!   </a:t>
            </a:r>
          </a:p>
          <a:p>
            <a:pPr eaLnBrk="1" hangingPunct="1">
              <a:spcBef>
                <a:spcPct val="0"/>
              </a:spcBef>
            </a:pPr>
            <a:r>
              <a:rPr lang="en-US" smtClean="0"/>
              <a:t>	One of the best places to view the Bonneville shoreline is at Point of the Mountain in Draper, Utah.  The flat bench extending from Point of the Mountain to the east was formed by waves and currents in Lake Bonneville.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E771017A-2470-4567-AD51-EB65B4C9D460}" type="slidenum">
              <a:rPr lang="en-US"/>
              <a:pPr/>
              <a:t>41</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algn="ctr" eaLnBrk="1" hangingPunct="1">
              <a:spcBef>
                <a:spcPct val="0"/>
              </a:spcBef>
            </a:pPr>
            <a:r>
              <a:rPr lang="en-US" b="1" smtClean="0"/>
              <a:t>Shorelines of Lake Bonneville on Antelope Island</a:t>
            </a:r>
          </a:p>
          <a:p>
            <a:pPr eaLnBrk="1" hangingPunct="1">
              <a:spcBef>
                <a:spcPct val="0"/>
              </a:spcBef>
            </a:pPr>
            <a:r>
              <a:rPr lang="en-US" sz="1600" smtClean="0"/>
              <a:t>	</a:t>
            </a:r>
            <a:r>
              <a:rPr lang="en-US" smtClean="0"/>
              <a:t>Well-defined shorelines are visible at Buffalo Point on the northwest side of Antelope Island.  Notice that there are more than four shorelines present.  Dozens of unnamed shorelines associated with the oscillations of Lake Bonneville can be seen around the Bonneville basin. </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5F018-E2CA-40A1-B220-92849114376D}"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5F018-E2CA-40A1-B220-92849114376D}"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5F018-E2CA-40A1-B220-92849114376D}"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A8AF3-DF85-416E-A2A9-AB05965109D7}" type="slidenum">
              <a:rPr lang="en-US"/>
              <a:pPr/>
              <a:t>17</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6350A-2584-4C10-99DF-1964D63BF224}" type="slidenum">
              <a:rPr lang="en-US"/>
              <a:pPr/>
              <a:t>18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F24C8-7416-47B5-98D1-7CB8F95F4574}" type="slidenum">
              <a:rPr lang="en-US"/>
              <a:pPr/>
              <a:t>19</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F6E62-70EE-4E94-9B84-18E3C6520BD9}" type="slidenum">
              <a:rPr lang="en-US"/>
              <a:pPr/>
              <a:t>20</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655C0D7-D422-4B33-A06E-2C3288E94AA8}" type="datetimeFigureOut">
              <a:rPr lang="en-US" smtClean="0"/>
              <a:pPr/>
              <a:t>8/22/2014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5AC1465-A70E-49C4-9D47-00D453DBE0F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5C0D7-D422-4B33-A06E-2C3288E94AA8}"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5C0D7-D422-4B33-A06E-2C3288E94AA8}"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55C0D7-D422-4B33-A06E-2C3288E94AA8}"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55C0D7-D422-4B33-A06E-2C3288E94AA8}" type="datetimeFigureOut">
              <a:rPr lang="en-US" smtClean="0"/>
              <a:pPr/>
              <a:t>8/22/2014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5AC1465-A70E-49C4-9D47-00D453DBE0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55C0D7-D422-4B33-A06E-2C3288E94AA8}"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55C0D7-D422-4B33-A06E-2C3288E94AA8}" type="datetimeFigureOut">
              <a:rPr lang="en-US" smtClean="0"/>
              <a:pPr/>
              <a:t>8/22/2014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55C0D7-D422-4B33-A06E-2C3288E94AA8}" type="datetimeFigureOut">
              <a:rPr lang="en-US" smtClean="0"/>
              <a:pPr/>
              <a:t>8/22/2014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5C0D7-D422-4B33-A06E-2C3288E94AA8}" type="datetimeFigureOut">
              <a:rPr lang="en-US" smtClean="0"/>
              <a:pPr/>
              <a:t>8/22/2014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55C0D7-D422-4B33-A06E-2C3288E94AA8}"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55C0D7-D422-4B33-A06E-2C3288E94AA8}" type="datetimeFigureOut">
              <a:rPr lang="en-US" smtClean="0"/>
              <a:pPr/>
              <a:t>8/22/2014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C1465-A70E-49C4-9D47-00D453DBE0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655C0D7-D422-4B33-A06E-2C3288E94AA8}" type="datetimeFigureOut">
              <a:rPr lang="en-US" smtClean="0"/>
              <a:pPr/>
              <a:t>8/22/2014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AC1465-A70E-49C4-9D47-00D453DBE0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839200" cy="3810000"/>
          </a:xfrm>
        </p:spPr>
        <p:txBody>
          <a:bodyPr>
            <a:normAutofit/>
          </a:bodyPr>
          <a:lstStyle/>
          <a:p>
            <a:r>
              <a:rPr lang="en-US" dirty="0" smtClean="0"/>
              <a:t>Chapter 2</a:t>
            </a:r>
            <a:br>
              <a:rPr lang="en-US" dirty="0" smtClean="0"/>
            </a:br>
            <a:r>
              <a:rPr lang="en-US" dirty="0" smtClean="0"/>
              <a:t> Utah’s Geologic History… How was it formed?</a:t>
            </a:r>
            <a:endParaRPr lang="en-US" dirty="0"/>
          </a:p>
        </p:txBody>
      </p:sp>
      <p:sp>
        <p:nvSpPr>
          <p:cNvPr id="3" name="Subtitle 2"/>
          <p:cNvSpPr>
            <a:spLocks noGrp="1"/>
          </p:cNvSpPr>
          <p:nvPr>
            <p:ph type="subTitle" idx="1"/>
          </p:nvPr>
        </p:nvSpPr>
        <p:spPr>
          <a:xfrm>
            <a:off x="1371600" y="4800600"/>
            <a:ext cx="6400800" cy="17526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Dinosaurs</a:t>
            </a:r>
            <a:endParaRPr lang="en-US" dirty="0"/>
          </a:p>
        </p:txBody>
      </p:sp>
      <p:sp>
        <p:nvSpPr>
          <p:cNvPr id="3" name="Content Placeholder 2"/>
          <p:cNvSpPr>
            <a:spLocks noGrp="1"/>
          </p:cNvSpPr>
          <p:nvPr>
            <p:ph idx="1"/>
          </p:nvPr>
        </p:nvSpPr>
        <p:spPr>
          <a:xfrm>
            <a:off x="152400" y="1371600"/>
            <a:ext cx="8534400" cy="5257800"/>
          </a:xfrm>
        </p:spPr>
        <p:txBody>
          <a:bodyPr>
            <a:normAutofit/>
          </a:bodyPr>
          <a:lstStyle/>
          <a:p>
            <a:pPr lvl="0"/>
            <a:r>
              <a:rPr lang="en-US" u="sng" dirty="0" smtClean="0"/>
              <a:t>Morrison Formation: </a:t>
            </a:r>
            <a:r>
              <a:rPr lang="en-US" dirty="0" smtClean="0"/>
              <a:t>where </a:t>
            </a:r>
            <a:r>
              <a:rPr lang="en-US" dirty="0"/>
              <a:t>many dinosaur bones have been uncovered in Utah</a:t>
            </a:r>
            <a:endParaRPr lang="en-US" sz="3600" dirty="0"/>
          </a:p>
          <a:p>
            <a:pPr lvl="1"/>
            <a:r>
              <a:rPr lang="en-US" dirty="0"/>
              <a:t>World’s most </a:t>
            </a:r>
            <a:r>
              <a:rPr lang="en-US" u="sng" dirty="0" smtClean="0"/>
              <a:t>complete </a:t>
            </a:r>
            <a:r>
              <a:rPr lang="en-US" dirty="0" smtClean="0"/>
              <a:t>dinosaur </a:t>
            </a:r>
            <a:r>
              <a:rPr lang="en-US" dirty="0"/>
              <a:t>skeleton found in Utah!</a:t>
            </a:r>
            <a:endParaRPr lang="en-US" sz="3200" dirty="0"/>
          </a:p>
          <a:p>
            <a:pPr lvl="1"/>
            <a:r>
              <a:rPr lang="en-US" u="sng" dirty="0" smtClean="0"/>
              <a:t>23 </a:t>
            </a:r>
            <a:r>
              <a:rPr lang="en-US" dirty="0" smtClean="0"/>
              <a:t>complete dinosaurs </a:t>
            </a:r>
            <a:r>
              <a:rPr lang="en-US" dirty="0"/>
              <a:t>found here, </a:t>
            </a:r>
            <a:r>
              <a:rPr lang="en-US" u="sng" dirty="0" smtClean="0"/>
              <a:t>300 </a:t>
            </a:r>
            <a:r>
              <a:rPr lang="en-US" dirty="0" smtClean="0"/>
              <a:t>partial </a:t>
            </a:r>
            <a:r>
              <a:rPr lang="en-US" dirty="0"/>
              <a:t>dinosaurs too</a:t>
            </a:r>
            <a:endParaRPr lang="en-US" sz="3200" dirty="0"/>
          </a:p>
          <a:p>
            <a:pPr lvl="1"/>
            <a:r>
              <a:rPr lang="en-US" dirty="0"/>
              <a:t>Can see digs happening at </a:t>
            </a:r>
            <a:r>
              <a:rPr lang="en-US" u="sng" dirty="0" smtClean="0"/>
              <a:t>Dinosaur National  Monument </a:t>
            </a:r>
            <a:r>
              <a:rPr lang="en-US" dirty="0" smtClean="0"/>
              <a:t>near </a:t>
            </a:r>
            <a:r>
              <a:rPr lang="en-US" dirty="0"/>
              <a:t>Vernal, Cleveland-Lloyd Dinosaur Quarry in Emery County, and in Moab</a:t>
            </a:r>
            <a:endParaRPr lang="en-US" sz="3200" dirty="0"/>
          </a:p>
          <a:p>
            <a:pPr lvl="1"/>
            <a:r>
              <a:rPr lang="en-US" dirty="0" smtClean="0"/>
              <a:t>Dinosaur </a:t>
            </a:r>
            <a:r>
              <a:rPr lang="en-US" dirty="0"/>
              <a:t>remains turn into fossil fuels:  </a:t>
            </a:r>
            <a:r>
              <a:rPr lang="en-US" u="sng" dirty="0" smtClean="0"/>
              <a:t>oil, </a:t>
            </a:r>
            <a:r>
              <a:rPr lang="en-US" dirty="0" smtClean="0"/>
              <a:t>natural </a:t>
            </a:r>
            <a:r>
              <a:rPr lang="en-US" dirty="0"/>
              <a:t>gas, </a:t>
            </a:r>
            <a:r>
              <a:rPr lang="en-US" u="sng" dirty="0" smtClean="0"/>
              <a:t>coal</a:t>
            </a:r>
            <a:endParaRPr lang="en-US" sz="3200" u="sng"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Morrison Formation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292061" y="1838325"/>
            <a:ext cx="4514850" cy="3952875"/>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additional dinosaurs </a:t>
            </a:r>
            <a:br>
              <a:rPr lang="en-US" dirty="0" smtClean="0"/>
            </a:br>
            <a:r>
              <a:rPr lang="en-US" dirty="0" smtClean="0"/>
              <a:t>can you find in Utah other than these…</a:t>
            </a:r>
            <a:endParaRPr lang="en-US"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457200" y="4572000"/>
            <a:ext cx="2732616" cy="204946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57200" y="1752600"/>
            <a:ext cx="3104668" cy="19621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810000" y="1828800"/>
            <a:ext cx="3010942" cy="19812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352800" y="4638675"/>
            <a:ext cx="4191000" cy="221932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096000" y="3048000"/>
            <a:ext cx="2885723" cy="194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r>
              <a:rPr lang="en-US" sz="6000" dirty="0" smtClean="0"/>
              <a:t>Utah Raptor</a:t>
            </a:r>
            <a:endParaRPr lang="en-US" sz="6000" dirty="0"/>
          </a:p>
        </p:txBody>
      </p:sp>
      <p:pic>
        <p:nvPicPr>
          <p:cNvPr id="7172" name="Picture 4"/>
          <p:cNvPicPr>
            <a:picLocks noGrp="1" noChangeAspect="1" noChangeArrowheads="1"/>
          </p:cNvPicPr>
          <p:nvPr>
            <p:ph idx="1"/>
          </p:nvPr>
        </p:nvPicPr>
        <p:blipFill>
          <a:blip r:embed="rId3" cstate="print"/>
          <a:srcRect/>
          <a:stretch>
            <a:fillRect/>
          </a:stretch>
        </p:blipFill>
        <p:spPr bwMode="auto">
          <a:xfrm>
            <a:off x="0" y="1011543"/>
            <a:ext cx="8610600" cy="58464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74638"/>
            <a:ext cx="3733800" cy="1401762"/>
          </a:xfrm>
        </p:spPr>
        <p:txBody>
          <a:bodyPr>
            <a:normAutofit/>
          </a:bodyPr>
          <a:lstStyle/>
          <a:p>
            <a:r>
              <a:rPr lang="en-US" dirty="0" smtClean="0"/>
              <a:t>Allosaurus</a:t>
            </a:r>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1676400" y="1981200"/>
            <a:ext cx="5935059" cy="2971800"/>
          </a:xfrm>
          <a:prstGeom prst="rect">
            <a:avLst/>
          </a:prstGeom>
          <a:noFill/>
          <a:ln w="9525">
            <a:noFill/>
            <a:miter lim="800000"/>
            <a:headEnd/>
            <a:tailEnd/>
          </a:ln>
          <a:effectLst/>
        </p:spPr>
      </p:pic>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Allosaurus vs. T-</a:t>
            </a:r>
            <a:r>
              <a:rPr lang="en-US" dirty="0"/>
              <a:t>R</a:t>
            </a:r>
            <a:r>
              <a:rPr lang="en-US" dirty="0" smtClean="0"/>
              <a:t>ex </a:t>
            </a:r>
            <a:endParaRPr lang="en-US" dirty="0"/>
          </a:p>
        </p:txBody>
      </p:sp>
      <p:sp>
        <p:nvSpPr>
          <p:cNvPr id="3" name="Content Placeholder 2"/>
          <p:cNvSpPr>
            <a:spLocks noGrp="1"/>
          </p:cNvSpPr>
          <p:nvPr>
            <p:ph idx="1"/>
          </p:nvPr>
        </p:nvSpPr>
        <p:spPr/>
        <p:txBody>
          <a:bodyPr/>
          <a:lstStyle/>
          <a:p>
            <a:r>
              <a:rPr lang="en-US" dirty="0" smtClean="0"/>
              <a:t>It was older (by thousands of years)</a:t>
            </a:r>
          </a:p>
          <a:p>
            <a:r>
              <a:rPr lang="en-US" dirty="0" smtClean="0"/>
              <a:t>It was smaller </a:t>
            </a:r>
          </a:p>
          <a:p>
            <a:r>
              <a:rPr lang="en-US" dirty="0" smtClean="0"/>
              <a:t>It had three functioning fingers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Mountains</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lvl="0"/>
            <a:r>
              <a:rPr lang="en-US" sz="3600" dirty="0"/>
              <a:t>Rocky Mountains</a:t>
            </a:r>
            <a:endParaRPr lang="en-US" sz="4000" dirty="0"/>
          </a:p>
          <a:p>
            <a:pPr lvl="1"/>
            <a:r>
              <a:rPr lang="en-US" sz="3200" dirty="0"/>
              <a:t>Formed by pressure on the North American tectonic plate from the Pacific and Atlantic Ocean floors, causing </a:t>
            </a:r>
            <a:r>
              <a:rPr lang="en-US" sz="3200" u="sng" dirty="0" smtClean="0"/>
              <a:t>earthquakes</a:t>
            </a:r>
            <a:endParaRPr lang="en-US" sz="4000" u="sng" dirty="0"/>
          </a:p>
          <a:p>
            <a:pPr lvl="2"/>
            <a:r>
              <a:rPr lang="en-US" sz="2800" dirty="0"/>
              <a:t>Earthquakes caused buckling, folding, and cracks (called </a:t>
            </a:r>
            <a:r>
              <a:rPr lang="en-US" sz="2800" u="sng" dirty="0" smtClean="0"/>
              <a:t>faults) </a:t>
            </a:r>
            <a:r>
              <a:rPr lang="en-US" sz="2800" dirty="0" smtClean="0"/>
              <a:t>along </a:t>
            </a:r>
            <a:r>
              <a:rPr lang="en-US" sz="2800" dirty="0"/>
              <a:t>North America</a:t>
            </a:r>
            <a:endParaRPr lang="en-US" sz="3600" dirty="0"/>
          </a:p>
          <a:p>
            <a:pPr lvl="1"/>
            <a:r>
              <a:rPr lang="en-US" sz="3200" dirty="0"/>
              <a:t>Utah was raised up into peaks and cliffs</a:t>
            </a:r>
            <a:endParaRPr lang="en-US" sz="4000" dirty="0"/>
          </a:p>
          <a:p>
            <a:pPr lvl="1"/>
            <a:r>
              <a:rPr lang="en-US" sz="3200" dirty="0"/>
              <a:t>Mountain </a:t>
            </a:r>
            <a:r>
              <a:rPr lang="en-US" sz="3200" u="sng" dirty="0" smtClean="0"/>
              <a:t>sediment </a:t>
            </a:r>
            <a:r>
              <a:rPr lang="en-US" sz="3200" dirty="0" smtClean="0"/>
              <a:t>was </a:t>
            </a:r>
            <a:r>
              <a:rPr lang="en-US" sz="3200" dirty="0"/>
              <a:t>washed into the valleys, leaving the rocky core </a:t>
            </a:r>
            <a:r>
              <a:rPr lang="en-US" sz="3200" dirty="0" smtClean="0"/>
              <a:t>visible</a:t>
            </a:r>
            <a:endParaRPr lang="en-US" sz="4000"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p:spPr>
        <p:txBody>
          <a:bodyPr>
            <a:normAutofit/>
          </a:bodyPr>
          <a:lstStyle/>
          <a:p>
            <a:r>
              <a:rPr lang="en-US" dirty="0">
                <a:latin typeface="Tempus Sans ITC" pitchFamily="82" charset="0"/>
              </a:rPr>
              <a:t>How </a:t>
            </a:r>
            <a:r>
              <a:rPr lang="en-US" dirty="0" smtClean="0">
                <a:latin typeface="Tempus Sans ITC" pitchFamily="82" charset="0"/>
              </a:rPr>
              <a:t>were Utah’s </a:t>
            </a:r>
            <a:r>
              <a:rPr lang="en-US" dirty="0">
                <a:latin typeface="Tempus Sans ITC" pitchFamily="82" charset="0"/>
              </a:rPr>
              <a:t>Mountains Formed?</a:t>
            </a:r>
          </a:p>
        </p:txBody>
      </p:sp>
      <p:pic>
        <p:nvPicPr>
          <p:cNvPr id="5124" name="Picture 4" descr="G:\StudentTeach\07Unita.jpg"/>
          <p:cNvPicPr>
            <a:picLocks noChangeAspect="1" noChangeArrowheads="1"/>
          </p:cNvPicPr>
          <p:nvPr/>
        </p:nvPicPr>
        <p:blipFill>
          <a:blip r:embed="rId3" cstate="print"/>
          <a:srcRect/>
          <a:stretch>
            <a:fillRect/>
          </a:stretch>
        </p:blipFill>
        <p:spPr bwMode="auto">
          <a:xfrm>
            <a:off x="2286000" y="1600200"/>
            <a:ext cx="4890196" cy="3325078"/>
          </a:xfrm>
          <a:prstGeom prst="rect">
            <a:avLst/>
          </a:prstGeom>
          <a:noFill/>
        </p:spPr>
      </p:pic>
      <p:sp>
        <p:nvSpPr>
          <p:cNvPr id="4" name="Rectangle 3"/>
          <p:cNvSpPr/>
          <p:nvPr/>
        </p:nvSpPr>
        <p:spPr>
          <a:xfrm>
            <a:off x="21845" y="5105400"/>
            <a:ext cx="9144000" cy="1631216"/>
          </a:xfrm>
          <a:prstGeom prst="rect">
            <a:avLst/>
          </a:prstGeom>
        </p:spPr>
        <p:txBody>
          <a:bodyPr wrap="square">
            <a:spAutoFit/>
          </a:bodyPr>
          <a:lstStyle/>
          <a:p>
            <a:r>
              <a:rPr lang="en-US" sz="2000" dirty="0" smtClean="0"/>
              <a:t>The Rocky Mountains (</a:t>
            </a:r>
            <a:r>
              <a:rPr lang="en-US" sz="2000" u="sng" dirty="0" smtClean="0"/>
              <a:t>Uinta</a:t>
            </a:r>
            <a:r>
              <a:rPr lang="en-US" sz="2000" dirty="0" smtClean="0"/>
              <a:t> and </a:t>
            </a:r>
            <a:r>
              <a:rPr lang="en-US" sz="2000" u="sng" dirty="0" smtClean="0"/>
              <a:t>Wasatch</a:t>
            </a:r>
            <a:r>
              <a:rPr lang="en-US" sz="2000" dirty="0" smtClean="0"/>
              <a:t> </a:t>
            </a:r>
            <a:r>
              <a:rPr lang="en-US" sz="2000" dirty="0" err="1" smtClean="0"/>
              <a:t>Mtns</a:t>
            </a:r>
            <a:r>
              <a:rPr lang="en-US" sz="2000" dirty="0" smtClean="0"/>
              <a:t>) were formed from </a:t>
            </a:r>
            <a:r>
              <a:rPr lang="en-US" sz="2000" u="sng" dirty="0" smtClean="0"/>
              <a:t>Earthquakes</a:t>
            </a:r>
          </a:p>
          <a:p>
            <a:endParaRPr lang="en-US" sz="2000" dirty="0" smtClean="0"/>
          </a:p>
          <a:p>
            <a:r>
              <a:rPr lang="en-US" sz="2000" dirty="0" smtClean="0"/>
              <a:t>The </a:t>
            </a:r>
            <a:r>
              <a:rPr lang="en-US" sz="2000" u="sng" dirty="0" smtClean="0"/>
              <a:t>Smaller</a:t>
            </a:r>
            <a:r>
              <a:rPr lang="en-US" sz="2000" dirty="0" smtClean="0"/>
              <a:t> Mountain Ranges in Utah (La Sal, </a:t>
            </a:r>
            <a:r>
              <a:rPr lang="en-US" sz="2000" u="sng" dirty="0" smtClean="0"/>
              <a:t>Henry</a:t>
            </a:r>
            <a:r>
              <a:rPr lang="en-US" sz="2000" dirty="0" smtClean="0"/>
              <a:t> </a:t>
            </a:r>
            <a:r>
              <a:rPr lang="en-US" sz="2000" dirty="0" err="1" smtClean="0"/>
              <a:t>Mtns</a:t>
            </a:r>
            <a:r>
              <a:rPr lang="en-US" sz="2000" dirty="0" smtClean="0"/>
              <a:t>, Abajo, etc) were formed from </a:t>
            </a:r>
            <a:r>
              <a:rPr lang="en-US" sz="2000" u="sng" dirty="0" smtClean="0"/>
              <a:t>Volcanoes</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a:latin typeface="Tempus Sans ITC" pitchFamily="82" charset="0"/>
              </a:rPr>
              <a:t>Faulting</a:t>
            </a:r>
          </a:p>
        </p:txBody>
      </p:sp>
      <p:pic>
        <p:nvPicPr>
          <p:cNvPr id="13315" name="Picture 3" descr="G:\StudentTeach\07Faulting.jpg"/>
          <p:cNvPicPr>
            <a:picLocks noChangeAspect="1" noChangeArrowheads="1"/>
          </p:cNvPicPr>
          <p:nvPr/>
        </p:nvPicPr>
        <p:blipFill>
          <a:blip r:embed="rId3" cstate="print"/>
          <a:srcRect/>
          <a:stretch>
            <a:fillRect/>
          </a:stretch>
        </p:blipFill>
        <p:spPr bwMode="auto">
          <a:xfrm>
            <a:off x="838200" y="2438400"/>
            <a:ext cx="7232650" cy="27447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G:\StudentTeach\07Unita1.jpg"/>
          <p:cNvPicPr>
            <a:picLocks noChangeAspect="1" noChangeArrowheads="1"/>
          </p:cNvPicPr>
          <p:nvPr/>
        </p:nvPicPr>
        <p:blipFill>
          <a:blip r:embed="rId3" cstate="print"/>
          <a:srcRect/>
          <a:stretch>
            <a:fillRect/>
          </a:stretch>
        </p:blipFill>
        <p:spPr bwMode="auto">
          <a:xfrm>
            <a:off x="43873" y="533400"/>
            <a:ext cx="8566727" cy="5334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 Eras</a:t>
            </a:r>
            <a:endParaRPr lang="en-US" dirty="0"/>
          </a:p>
        </p:txBody>
      </p:sp>
      <p:sp>
        <p:nvSpPr>
          <p:cNvPr id="3" name="Content Placeholder 2"/>
          <p:cNvSpPr>
            <a:spLocks noGrp="1"/>
          </p:cNvSpPr>
          <p:nvPr>
            <p:ph idx="1"/>
          </p:nvPr>
        </p:nvSpPr>
        <p:spPr/>
        <p:txBody>
          <a:bodyPr/>
          <a:lstStyle/>
          <a:p>
            <a:r>
              <a:rPr lang="en-US" dirty="0" smtClean="0"/>
              <a:t>There are 4 Geologic eras we will remember…</a:t>
            </a:r>
          </a:p>
          <a:p>
            <a:r>
              <a:rPr lang="en-US" dirty="0" smtClean="0"/>
              <a:t>The Precambrian Era</a:t>
            </a:r>
          </a:p>
          <a:p>
            <a:r>
              <a:rPr lang="en-US" dirty="0" smtClean="0"/>
              <a:t>The Paleozoic Era</a:t>
            </a:r>
          </a:p>
          <a:p>
            <a:r>
              <a:rPr lang="en-US" dirty="0" smtClean="0"/>
              <a:t>The Mesozoic Era</a:t>
            </a:r>
          </a:p>
          <a:p>
            <a:r>
              <a:rPr lang="en-US" dirty="0" smtClean="0"/>
              <a:t>The Cenozoic Era</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StudentTeach\07Faulting1.gif"/>
          <p:cNvPicPr>
            <a:picLocks noChangeAspect="1" noChangeArrowheads="1"/>
          </p:cNvPicPr>
          <p:nvPr/>
        </p:nvPicPr>
        <p:blipFill>
          <a:blip r:embed="rId3" cstate="print"/>
          <a:srcRect/>
          <a:stretch>
            <a:fillRect/>
          </a:stretch>
        </p:blipFill>
        <p:spPr bwMode="auto">
          <a:xfrm>
            <a:off x="1524000" y="1143000"/>
            <a:ext cx="5978525" cy="45672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Wasatch Mountains</a:t>
            </a:r>
          </a:p>
        </p:txBody>
      </p:sp>
      <p:pic>
        <p:nvPicPr>
          <p:cNvPr id="26627" name="Picture 3" descr="G:\StudentTeach\07Wasatch1.jpg"/>
          <p:cNvPicPr>
            <a:picLocks noChangeAspect="1" noChangeArrowheads="1"/>
          </p:cNvPicPr>
          <p:nvPr/>
        </p:nvPicPr>
        <p:blipFill>
          <a:blip r:embed="rId2" cstate="print"/>
          <a:srcRect/>
          <a:stretch>
            <a:fillRect/>
          </a:stretch>
        </p:blipFill>
        <p:spPr bwMode="auto">
          <a:xfrm>
            <a:off x="1397000" y="1512888"/>
            <a:ext cx="6070600" cy="401796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Volcanoes</a:t>
            </a:r>
            <a:endParaRPr lang="en-US" dirty="0"/>
          </a:p>
        </p:txBody>
      </p:sp>
      <p:sp>
        <p:nvSpPr>
          <p:cNvPr id="3" name="Content Placeholder 2"/>
          <p:cNvSpPr>
            <a:spLocks noGrp="1"/>
          </p:cNvSpPr>
          <p:nvPr>
            <p:ph idx="1"/>
          </p:nvPr>
        </p:nvSpPr>
        <p:spPr/>
        <p:txBody>
          <a:bodyPr>
            <a:normAutofit/>
          </a:bodyPr>
          <a:lstStyle/>
          <a:p>
            <a:pPr lvl="0"/>
            <a:r>
              <a:rPr lang="en-US" dirty="0"/>
              <a:t>Utah was covered with active volcanoes, but all of them are </a:t>
            </a:r>
            <a:r>
              <a:rPr lang="en-US" u="sng" dirty="0" smtClean="0"/>
              <a:t>extinct </a:t>
            </a:r>
            <a:r>
              <a:rPr lang="en-US" dirty="0" smtClean="0"/>
              <a:t>today</a:t>
            </a:r>
            <a:endParaRPr lang="en-US" sz="3600" dirty="0"/>
          </a:p>
          <a:p>
            <a:pPr lvl="0"/>
            <a:r>
              <a:rPr lang="en-US" dirty="0"/>
              <a:t>They left behind craters and </a:t>
            </a:r>
            <a:r>
              <a:rPr lang="en-US" dirty="0" smtClean="0"/>
              <a:t>a few </a:t>
            </a:r>
            <a:r>
              <a:rPr lang="en-US" u="sng" dirty="0" smtClean="0"/>
              <a:t>hot springs</a:t>
            </a:r>
            <a:endParaRPr lang="en-US" sz="3600" u="sng" dirty="0"/>
          </a:p>
          <a:p>
            <a:pPr lvl="1"/>
            <a:r>
              <a:rPr lang="en-US" dirty="0"/>
              <a:t>Hot springs are formed when the water is heated by rocks beneath the surface </a:t>
            </a:r>
            <a:endParaRPr lang="en-US" sz="3200" dirty="0"/>
          </a:p>
          <a:p>
            <a:pPr lvl="0"/>
            <a:r>
              <a:rPr lang="en-US" dirty="0"/>
              <a:t>Volcanoes formed </a:t>
            </a:r>
            <a:r>
              <a:rPr lang="en-US" u="sng" dirty="0" smtClean="0"/>
              <a:t>small mountains </a:t>
            </a:r>
            <a:r>
              <a:rPr lang="en-US" dirty="0" smtClean="0"/>
              <a:t>in </a:t>
            </a:r>
            <a:r>
              <a:rPr lang="en-US" dirty="0"/>
              <a:t>the Great Basin and Colorado Plateau </a:t>
            </a:r>
            <a:endParaRPr lang="en-US" sz="3600"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StudentTeach\07volcanic1.jpg"/>
          <p:cNvPicPr>
            <a:picLocks noChangeAspect="1" noChangeArrowheads="1"/>
          </p:cNvPicPr>
          <p:nvPr/>
        </p:nvPicPr>
        <p:blipFill>
          <a:blip r:embed="rId3" cstate="print"/>
          <a:srcRect/>
          <a:stretch>
            <a:fillRect/>
          </a:stretch>
        </p:blipFill>
        <p:spPr bwMode="auto">
          <a:xfrm>
            <a:off x="1905000" y="1905000"/>
            <a:ext cx="5829300" cy="4033838"/>
          </a:xfrm>
          <a:prstGeom prst="rect">
            <a:avLst/>
          </a:prstGeom>
          <a:noFill/>
          <a:ln w="9525">
            <a:solidFill>
              <a:schemeClr val="tx1"/>
            </a:solidFill>
            <a:miter lim="800000"/>
            <a:headEnd/>
            <a:tailEnd/>
          </a:ln>
        </p:spPr>
      </p:pic>
      <p:sp>
        <p:nvSpPr>
          <p:cNvPr id="9219" name="Oval 3"/>
          <p:cNvSpPr>
            <a:spLocks noChangeArrowheads="1"/>
          </p:cNvSpPr>
          <p:nvPr/>
        </p:nvSpPr>
        <p:spPr bwMode="auto">
          <a:xfrm>
            <a:off x="3886200" y="5181600"/>
            <a:ext cx="685800" cy="609600"/>
          </a:xfrm>
          <a:prstGeom prst="ellipse">
            <a:avLst/>
          </a:prstGeom>
          <a:solidFill>
            <a:schemeClr val="bg1"/>
          </a:solidFill>
          <a:ln w="9525">
            <a:solidFill>
              <a:schemeClr val="tx1"/>
            </a:solidFill>
            <a:round/>
            <a:headEnd/>
            <a:tailEnd/>
          </a:ln>
          <a:effectLst/>
        </p:spPr>
        <p:txBody>
          <a:bodyPr wrap="none" anchor="ctr"/>
          <a:lstStyle/>
          <a:p>
            <a:pPr algn="ctr"/>
            <a:r>
              <a:rPr lang="en-US"/>
              <a:t>A</a:t>
            </a:r>
          </a:p>
        </p:txBody>
      </p:sp>
      <p:sp>
        <p:nvSpPr>
          <p:cNvPr id="9220" name="Oval 4"/>
          <p:cNvSpPr>
            <a:spLocks noChangeArrowheads="1"/>
          </p:cNvSpPr>
          <p:nvPr/>
        </p:nvSpPr>
        <p:spPr bwMode="auto">
          <a:xfrm>
            <a:off x="3048000" y="4267200"/>
            <a:ext cx="457200" cy="457200"/>
          </a:xfrm>
          <a:prstGeom prst="ellipse">
            <a:avLst/>
          </a:prstGeom>
          <a:solidFill>
            <a:schemeClr val="bg1"/>
          </a:solidFill>
          <a:ln w="9525">
            <a:solidFill>
              <a:schemeClr val="tx1"/>
            </a:solidFill>
            <a:round/>
            <a:headEnd/>
            <a:tailEnd/>
          </a:ln>
          <a:effectLst/>
        </p:spPr>
        <p:txBody>
          <a:bodyPr wrap="none" anchor="ctr"/>
          <a:lstStyle/>
          <a:p>
            <a:pPr algn="ctr"/>
            <a:r>
              <a:rPr lang="en-US"/>
              <a:t>B</a:t>
            </a:r>
          </a:p>
        </p:txBody>
      </p:sp>
      <p:sp>
        <p:nvSpPr>
          <p:cNvPr id="9221" name="Oval 5"/>
          <p:cNvSpPr>
            <a:spLocks noChangeArrowheads="1"/>
          </p:cNvSpPr>
          <p:nvPr/>
        </p:nvSpPr>
        <p:spPr bwMode="auto">
          <a:xfrm>
            <a:off x="2286000" y="3276600"/>
            <a:ext cx="457200" cy="457200"/>
          </a:xfrm>
          <a:prstGeom prst="ellipse">
            <a:avLst/>
          </a:prstGeom>
          <a:solidFill>
            <a:schemeClr val="bg1"/>
          </a:solidFill>
          <a:ln w="9525">
            <a:solidFill>
              <a:schemeClr val="tx1"/>
            </a:solidFill>
            <a:round/>
            <a:headEnd/>
            <a:tailEnd/>
          </a:ln>
          <a:effectLst/>
        </p:spPr>
        <p:txBody>
          <a:bodyPr wrap="none" anchor="ctr"/>
          <a:lstStyle/>
          <a:p>
            <a:pPr algn="ctr"/>
            <a:r>
              <a:rPr lang="en-US"/>
              <a:t>C</a:t>
            </a:r>
          </a:p>
        </p:txBody>
      </p:sp>
      <p:sp>
        <p:nvSpPr>
          <p:cNvPr id="9222" name="Oval 6"/>
          <p:cNvSpPr>
            <a:spLocks noChangeArrowheads="1"/>
          </p:cNvSpPr>
          <p:nvPr/>
        </p:nvSpPr>
        <p:spPr bwMode="auto">
          <a:xfrm>
            <a:off x="1752600" y="2286000"/>
            <a:ext cx="533400" cy="533400"/>
          </a:xfrm>
          <a:prstGeom prst="ellipse">
            <a:avLst/>
          </a:prstGeom>
          <a:solidFill>
            <a:schemeClr val="bg1"/>
          </a:solidFill>
          <a:ln w="9525">
            <a:solidFill>
              <a:schemeClr val="tx1"/>
            </a:solidFill>
            <a:round/>
            <a:headEnd/>
            <a:tailEnd/>
          </a:ln>
          <a:effectLst/>
        </p:spPr>
        <p:txBody>
          <a:bodyPr wrap="none" anchor="ctr"/>
          <a:lstStyle/>
          <a:p>
            <a:pPr algn="ctr"/>
            <a:r>
              <a:rPr lang="en-US"/>
              <a:t>D</a:t>
            </a:r>
          </a:p>
        </p:txBody>
      </p:sp>
      <p:sp>
        <p:nvSpPr>
          <p:cNvPr id="9223" name="Rectangle 7"/>
          <p:cNvSpPr>
            <a:spLocks noChangeArrowheads="1"/>
          </p:cNvSpPr>
          <p:nvPr/>
        </p:nvSpPr>
        <p:spPr bwMode="auto">
          <a:xfrm>
            <a:off x="2133600" y="609600"/>
            <a:ext cx="4902200" cy="762000"/>
          </a:xfrm>
          <a:prstGeom prst="rect">
            <a:avLst/>
          </a:prstGeom>
          <a:noFill/>
          <a:ln w="9525">
            <a:noFill/>
            <a:miter lim="800000"/>
            <a:headEnd/>
            <a:tailEnd/>
          </a:ln>
          <a:effectLst/>
        </p:spPr>
        <p:txBody>
          <a:bodyPr wrap="none">
            <a:spAutoFit/>
          </a:bodyPr>
          <a:lstStyle/>
          <a:p>
            <a:r>
              <a:rPr lang="en-US" sz="4400" b="1">
                <a:solidFill>
                  <a:schemeClr val="tx2"/>
                </a:solidFill>
                <a:latin typeface="Tempus Sans ITC" pitchFamily="82" charset="0"/>
              </a:rPr>
              <a:t>Volcanic Mountains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a:t>LaSal Mountains</a:t>
            </a:r>
            <a:br>
              <a:rPr lang="en-US"/>
            </a:br>
            <a:endParaRPr lang="en-US"/>
          </a:p>
        </p:txBody>
      </p:sp>
      <p:pic>
        <p:nvPicPr>
          <p:cNvPr id="11267" name="Picture 3" descr="G:\StudentTeach\07LaSal1.jpg"/>
          <p:cNvPicPr>
            <a:picLocks noChangeAspect="1" noChangeArrowheads="1"/>
          </p:cNvPicPr>
          <p:nvPr/>
        </p:nvPicPr>
        <p:blipFill>
          <a:blip r:embed="rId3" cstate="print"/>
          <a:srcRect/>
          <a:stretch>
            <a:fillRect/>
          </a:stretch>
        </p:blipFill>
        <p:spPr bwMode="auto">
          <a:xfrm>
            <a:off x="1371600" y="1219200"/>
            <a:ext cx="6426200" cy="48196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t>Henry Mountains</a:t>
            </a:r>
            <a:br>
              <a:rPr lang="en-US"/>
            </a:br>
            <a:endParaRPr lang="en-US"/>
          </a:p>
        </p:txBody>
      </p:sp>
      <p:pic>
        <p:nvPicPr>
          <p:cNvPr id="12291" name="Picture 3" descr="G:\StudentTeach\07HenryMts.jpg"/>
          <p:cNvPicPr>
            <a:picLocks noChangeAspect="1" noChangeArrowheads="1"/>
          </p:cNvPicPr>
          <p:nvPr/>
        </p:nvPicPr>
        <p:blipFill>
          <a:blip r:embed="rId3" cstate="print"/>
          <a:srcRect/>
          <a:stretch>
            <a:fillRect/>
          </a:stretch>
        </p:blipFill>
        <p:spPr bwMode="auto">
          <a:xfrm>
            <a:off x="1066800" y="1295400"/>
            <a:ext cx="6781800" cy="47688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Plateau</a:t>
            </a:r>
            <a:endParaRPr lang="en-US" dirty="0"/>
          </a:p>
        </p:txBody>
      </p:sp>
      <p:sp>
        <p:nvSpPr>
          <p:cNvPr id="3" name="Content Placeholder 2"/>
          <p:cNvSpPr>
            <a:spLocks noGrp="1"/>
          </p:cNvSpPr>
          <p:nvPr>
            <p:ph idx="1"/>
          </p:nvPr>
        </p:nvSpPr>
        <p:spPr/>
        <p:txBody>
          <a:bodyPr/>
          <a:lstStyle/>
          <a:p>
            <a:pPr lvl="1"/>
            <a:r>
              <a:rPr lang="en-US" dirty="0"/>
              <a:t>This area was raised into a high, flat area during the buckling and folding</a:t>
            </a:r>
            <a:endParaRPr lang="en-US" sz="3200" dirty="0"/>
          </a:p>
          <a:p>
            <a:pPr lvl="1"/>
            <a:r>
              <a:rPr lang="en-US" dirty="0"/>
              <a:t>Water </a:t>
            </a:r>
            <a:r>
              <a:rPr lang="en-US" u="sng" dirty="0" smtClean="0"/>
              <a:t>erosion (</a:t>
            </a:r>
            <a:r>
              <a:rPr lang="en-US" dirty="0" smtClean="0"/>
              <a:t>wearing </a:t>
            </a:r>
            <a:r>
              <a:rPr lang="en-US" dirty="0"/>
              <a:t>away) caused the sedimentary rock to form cliffs and canyons</a:t>
            </a:r>
            <a:endParaRPr lang="en-US" sz="3200" dirty="0"/>
          </a:p>
          <a:p>
            <a:pPr lvl="1"/>
            <a:r>
              <a:rPr lang="en-US" dirty="0"/>
              <a:t>Some amounts of </a:t>
            </a:r>
            <a:r>
              <a:rPr lang="en-US" u="sng" dirty="0" smtClean="0"/>
              <a:t>volcanic </a:t>
            </a:r>
            <a:r>
              <a:rPr lang="en-US" dirty="0" smtClean="0"/>
              <a:t>activity </a:t>
            </a:r>
            <a:r>
              <a:rPr lang="en-US" dirty="0"/>
              <a:t>also formed small mountain ranges in this region</a:t>
            </a:r>
            <a:endParaRPr lang="en-US" sz="3200" dirty="0"/>
          </a:p>
          <a:p>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914400" y="4038600"/>
            <a:ext cx="3924300" cy="26078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4800" b="1">
                <a:latin typeface="Tempus Sans ITC" pitchFamily="82" charset="0"/>
              </a:rPr>
              <a:t>Folding</a:t>
            </a:r>
          </a:p>
        </p:txBody>
      </p:sp>
      <p:pic>
        <p:nvPicPr>
          <p:cNvPr id="2052" name="Picture 4" descr="G:\StudentTeach\Folding1.jpg"/>
          <p:cNvPicPr>
            <a:picLocks noChangeAspect="1" noChangeArrowheads="1"/>
          </p:cNvPicPr>
          <p:nvPr/>
        </p:nvPicPr>
        <p:blipFill>
          <a:blip r:embed="rId3" cstate="print"/>
          <a:srcRect/>
          <a:stretch>
            <a:fillRect/>
          </a:stretch>
        </p:blipFill>
        <p:spPr bwMode="auto">
          <a:xfrm>
            <a:off x="381000" y="1447800"/>
            <a:ext cx="7543800" cy="46704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one was formed by Volcanoes?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3400" y="2362200"/>
            <a:ext cx="4762500" cy="35718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562600" y="2209800"/>
            <a:ext cx="302895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Rocks and Minerals</a:t>
            </a:r>
            <a:endParaRPr lang="en-US" dirty="0"/>
          </a:p>
        </p:txBody>
      </p:sp>
      <p:sp>
        <p:nvSpPr>
          <p:cNvPr id="3" name="Content Placeholder 2"/>
          <p:cNvSpPr>
            <a:spLocks noGrp="1"/>
          </p:cNvSpPr>
          <p:nvPr>
            <p:ph idx="1"/>
          </p:nvPr>
        </p:nvSpPr>
        <p:spPr/>
        <p:txBody>
          <a:bodyPr>
            <a:normAutofit/>
          </a:bodyPr>
          <a:lstStyle/>
          <a:p>
            <a:pPr lvl="0"/>
            <a:r>
              <a:rPr lang="en-US" dirty="0"/>
              <a:t>Utah has many </a:t>
            </a:r>
            <a:r>
              <a:rPr lang="en-US" u="sng" dirty="0" smtClean="0"/>
              <a:t>fossil fuels: </a:t>
            </a:r>
            <a:r>
              <a:rPr lang="en-US" dirty="0" smtClean="0"/>
              <a:t>oil</a:t>
            </a:r>
            <a:r>
              <a:rPr lang="en-US" dirty="0"/>
              <a:t>, natural gas, and coal</a:t>
            </a:r>
          </a:p>
          <a:p>
            <a:pPr lvl="0"/>
            <a:r>
              <a:rPr lang="en-US" dirty="0"/>
              <a:t>Utah also has </a:t>
            </a:r>
            <a:r>
              <a:rPr lang="en-US" u="sng" dirty="0" smtClean="0"/>
              <a:t>copper</a:t>
            </a:r>
            <a:r>
              <a:rPr lang="en-US" dirty="0" smtClean="0"/>
              <a:t>, gold</a:t>
            </a:r>
            <a:r>
              <a:rPr lang="en-US" dirty="0"/>
              <a:t>, and silver</a:t>
            </a:r>
          </a:p>
          <a:p>
            <a:pPr lvl="0"/>
            <a:r>
              <a:rPr lang="en-US" dirty="0"/>
              <a:t>Utah has enough </a:t>
            </a:r>
            <a:r>
              <a:rPr lang="en-US" u="sng" dirty="0" smtClean="0"/>
              <a:t>salt </a:t>
            </a:r>
            <a:r>
              <a:rPr lang="en-US" dirty="0" smtClean="0"/>
              <a:t>to </a:t>
            </a:r>
            <a:r>
              <a:rPr lang="en-US" dirty="0"/>
              <a:t>satisfy the world’s needs for  a thousand years</a:t>
            </a:r>
          </a:p>
          <a:p>
            <a:pPr lvl="0"/>
            <a:r>
              <a:rPr lang="en-US" dirty="0"/>
              <a:t>Sand and gravel were also left behind by Lake Bonneville and are used to make </a:t>
            </a:r>
            <a:r>
              <a:rPr lang="en-US" u="sng" dirty="0" smtClean="0"/>
              <a:t>cement</a:t>
            </a:r>
            <a:endParaRPr lang="en-US" u="sng" dirty="0"/>
          </a:p>
          <a:p>
            <a:pPr lvl="0"/>
            <a:r>
              <a:rPr lang="en-US" dirty="0"/>
              <a:t>Building stones such as quartz, sandstone, limestone, </a:t>
            </a:r>
            <a:r>
              <a:rPr lang="en-US" u="sng" dirty="0" smtClean="0"/>
              <a:t>granite</a:t>
            </a:r>
            <a:r>
              <a:rPr lang="en-US" dirty="0" smtClean="0"/>
              <a:t>, and </a:t>
            </a:r>
            <a:r>
              <a:rPr lang="en-US" dirty="0"/>
              <a:t>marble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Precambrian Era</a:t>
            </a:r>
            <a:endParaRPr lang="en-US" dirty="0"/>
          </a:p>
        </p:txBody>
      </p:sp>
      <p:sp>
        <p:nvSpPr>
          <p:cNvPr id="3" name="Content Placeholder 2"/>
          <p:cNvSpPr>
            <a:spLocks noGrp="1"/>
          </p:cNvSpPr>
          <p:nvPr>
            <p:ph idx="1"/>
          </p:nvPr>
        </p:nvSpPr>
        <p:spPr>
          <a:xfrm>
            <a:off x="457200" y="1600200"/>
            <a:ext cx="8229600" cy="1828800"/>
          </a:xfrm>
        </p:spPr>
        <p:txBody>
          <a:bodyPr>
            <a:normAutofit/>
          </a:bodyPr>
          <a:lstStyle/>
          <a:p>
            <a:r>
              <a:rPr lang="en-US" dirty="0" smtClean="0"/>
              <a:t>Precambrian Era: 85% of the earths 4.5 billion years were in the Precambrian Era. </a:t>
            </a:r>
          </a:p>
          <a:p>
            <a:r>
              <a:rPr lang="en-US" dirty="0" smtClean="0"/>
              <a:t>The Precambrian era was the LONGEST of the eras</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895600" y="3505200"/>
            <a:ext cx="295275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ChangeAspect="1" noChangeArrowheads="1"/>
          </p:cNvPicPr>
          <p:nvPr/>
        </p:nvPicPr>
        <p:blipFill>
          <a:blip r:embed="rId2" cstate="print"/>
          <a:srcRect/>
          <a:stretch>
            <a:fillRect/>
          </a:stretch>
        </p:blipFill>
        <p:spPr bwMode="auto">
          <a:xfrm>
            <a:off x="4419600" y="-1"/>
            <a:ext cx="4724401" cy="3678945"/>
          </a:xfrm>
          <a:prstGeom prst="rect">
            <a:avLst/>
          </a:prstGeom>
          <a:noFill/>
          <a:ln w="9525">
            <a:noFill/>
            <a:miter lim="800000"/>
            <a:headEnd/>
            <a:tailEnd/>
          </a:ln>
        </p:spPr>
      </p:pic>
      <p:pic>
        <p:nvPicPr>
          <p:cNvPr id="5124" name="Picture 4"/>
          <p:cNvPicPr>
            <a:picLocks noGrp="1" noChangeAspect="1" noChangeArrowheads="1"/>
          </p:cNvPicPr>
          <p:nvPr>
            <p:ph idx="1"/>
          </p:nvPr>
        </p:nvPicPr>
        <p:blipFill>
          <a:blip r:embed="rId3" cstate="print"/>
          <a:srcRect/>
          <a:stretch>
            <a:fillRect/>
          </a:stretch>
        </p:blipFill>
        <p:spPr bwMode="auto">
          <a:xfrm>
            <a:off x="-685800" y="3276600"/>
            <a:ext cx="5588001" cy="4191001"/>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0" y="0"/>
            <a:ext cx="4470400" cy="3352800"/>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2819400" y="1981200"/>
            <a:ext cx="3429000" cy="2886075"/>
          </a:xfrm>
          <a:prstGeom prst="rect">
            <a:avLst/>
          </a:prstGeom>
          <a:noFill/>
          <a:ln w="9525">
            <a:noFill/>
            <a:miter lim="800000"/>
            <a:headEnd/>
            <a:tailEnd/>
          </a:ln>
        </p:spPr>
      </p:pic>
      <p:sp>
        <p:nvSpPr>
          <p:cNvPr id="8" name="TextBox 7"/>
          <p:cNvSpPr txBox="1"/>
          <p:nvPr/>
        </p:nvSpPr>
        <p:spPr>
          <a:xfrm>
            <a:off x="2438400" y="0"/>
            <a:ext cx="1828800" cy="646331"/>
          </a:xfrm>
          <a:prstGeom prst="rect">
            <a:avLst/>
          </a:prstGeom>
          <a:noFill/>
        </p:spPr>
        <p:txBody>
          <a:bodyPr wrap="square" rtlCol="0">
            <a:spAutoFit/>
          </a:bodyPr>
          <a:lstStyle/>
          <a:p>
            <a:r>
              <a:rPr lang="en-US" sz="3600" dirty="0" smtClean="0"/>
              <a:t>Quartz</a:t>
            </a:r>
            <a:endParaRPr lang="en-US" sz="3600" dirty="0"/>
          </a:p>
        </p:txBody>
      </p:sp>
      <p:sp>
        <p:nvSpPr>
          <p:cNvPr id="9" name="TextBox 8"/>
          <p:cNvSpPr txBox="1"/>
          <p:nvPr/>
        </p:nvSpPr>
        <p:spPr>
          <a:xfrm>
            <a:off x="6096000" y="304800"/>
            <a:ext cx="2262158" cy="646331"/>
          </a:xfrm>
          <a:prstGeom prst="rect">
            <a:avLst/>
          </a:prstGeom>
          <a:noFill/>
        </p:spPr>
        <p:txBody>
          <a:bodyPr wrap="none" rtlCol="0">
            <a:spAutoFit/>
          </a:bodyPr>
          <a:lstStyle/>
          <a:p>
            <a:r>
              <a:rPr lang="en-US" sz="3600" dirty="0" smtClean="0"/>
              <a:t>Sand stone</a:t>
            </a:r>
            <a:endParaRPr lang="en-US" sz="3600" dirty="0"/>
          </a:p>
        </p:txBody>
      </p:sp>
      <p:sp>
        <p:nvSpPr>
          <p:cNvPr id="10" name="TextBox 9"/>
          <p:cNvSpPr txBox="1"/>
          <p:nvPr/>
        </p:nvSpPr>
        <p:spPr>
          <a:xfrm>
            <a:off x="685800" y="3429000"/>
            <a:ext cx="1983235" cy="584775"/>
          </a:xfrm>
          <a:prstGeom prst="rect">
            <a:avLst/>
          </a:prstGeom>
          <a:noFill/>
        </p:spPr>
        <p:txBody>
          <a:bodyPr wrap="none" rtlCol="0">
            <a:spAutoFit/>
          </a:bodyPr>
          <a:lstStyle/>
          <a:p>
            <a:r>
              <a:rPr lang="en-US" sz="3200" dirty="0" smtClean="0"/>
              <a:t>Limestone</a:t>
            </a:r>
            <a:endParaRPr lang="en-US" sz="3200" dirty="0"/>
          </a:p>
        </p:txBody>
      </p:sp>
      <p:sp>
        <p:nvSpPr>
          <p:cNvPr id="11" name="TextBox 10"/>
          <p:cNvSpPr txBox="1"/>
          <p:nvPr/>
        </p:nvSpPr>
        <p:spPr>
          <a:xfrm>
            <a:off x="7239000" y="3429000"/>
            <a:ext cx="1521570" cy="584775"/>
          </a:xfrm>
          <a:prstGeom prst="rect">
            <a:avLst/>
          </a:prstGeom>
          <a:noFill/>
        </p:spPr>
        <p:txBody>
          <a:bodyPr wrap="none" rtlCol="0">
            <a:spAutoFit/>
          </a:bodyPr>
          <a:lstStyle/>
          <a:p>
            <a:r>
              <a:rPr lang="en-US" sz="3200" dirty="0" smtClean="0">
                <a:solidFill>
                  <a:schemeClr val="bg1"/>
                </a:solidFill>
              </a:rPr>
              <a:t>Granite</a:t>
            </a:r>
            <a:r>
              <a:rPr lang="en-US" dirty="0" smtClean="0"/>
              <a:t> </a:t>
            </a:r>
            <a:endParaRPr lang="en-US" dirty="0"/>
          </a:p>
        </p:txBody>
      </p:sp>
      <p:sp>
        <p:nvSpPr>
          <p:cNvPr id="12" name="TextBox 11"/>
          <p:cNvSpPr txBox="1"/>
          <p:nvPr/>
        </p:nvSpPr>
        <p:spPr>
          <a:xfrm>
            <a:off x="2819400" y="1981200"/>
            <a:ext cx="1383712" cy="584775"/>
          </a:xfrm>
          <a:prstGeom prst="rect">
            <a:avLst/>
          </a:prstGeom>
          <a:noFill/>
        </p:spPr>
        <p:txBody>
          <a:bodyPr wrap="none" rtlCol="0">
            <a:spAutoFit/>
          </a:bodyPr>
          <a:lstStyle/>
          <a:p>
            <a:r>
              <a:rPr lang="en-US" sz="3200" dirty="0" smtClean="0">
                <a:solidFill>
                  <a:schemeClr val="bg1"/>
                </a:solidFill>
              </a:rPr>
              <a:t>Marble</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p:spPr>
        <p:txBody>
          <a:bodyPr>
            <a:normAutofit/>
          </a:bodyPr>
          <a:lstStyle/>
          <a:p>
            <a:r>
              <a:rPr lang="en-US" dirty="0" smtClean="0"/>
              <a:t>Ice Age</a:t>
            </a:r>
            <a:endParaRPr lang="en-US" dirty="0"/>
          </a:p>
        </p:txBody>
      </p:sp>
      <p:sp>
        <p:nvSpPr>
          <p:cNvPr id="3" name="Content Placeholder 2"/>
          <p:cNvSpPr>
            <a:spLocks noGrp="1"/>
          </p:cNvSpPr>
          <p:nvPr>
            <p:ph idx="1"/>
          </p:nvPr>
        </p:nvSpPr>
        <p:spPr>
          <a:xfrm>
            <a:off x="228600" y="914400"/>
            <a:ext cx="8915400" cy="5943600"/>
          </a:xfrm>
        </p:spPr>
        <p:txBody>
          <a:bodyPr>
            <a:normAutofit/>
          </a:bodyPr>
          <a:lstStyle/>
          <a:p>
            <a:pPr lvl="0"/>
            <a:r>
              <a:rPr lang="en-US" sz="3200" dirty="0"/>
              <a:t>Last major shaping of Utah took place </a:t>
            </a:r>
            <a:endParaRPr lang="en-US" sz="4000" dirty="0"/>
          </a:p>
          <a:p>
            <a:pPr lvl="0"/>
            <a:r>
              <a:rPr lang="en-US" sz="3200" dirty="0"/>
              <a:t>A huge sheet of ice covered much of North America, </a:t>
            </a:r>
            <a:r>
              <a:rPr lang="en-US" sz="3200" u="sng" dirty="0" smtClean="0"/>
              <a:t>BUT NOT UTAH! </a:t>
            </a:r>
            <a:r>
              <a:rPr lang="en-US" sz="3200" dirty="0" smtClean="0"/>
              <a:t>We only had small sheets of ice.</a:t>
            </a:r>
            <a:endParaRPr lang="en-US" sz="4000" u="sng" dirty="0"/>
          </a:p>
          <a:p>
            <a:pPr lvl="0"/>
            <a:r>
              <a:rPr lang="en-US" sz="3200" u="sng" dirty="0" smtClean="0"/>
              <a:t>Glaciers </a:t>
            </a:r>
            <a:r>
              <a:rPr lang="en-US" sz="3200" dirty="0" smtClean="0"/>
              <a:t>formed </a:t>
            </a:r>
            <a:r>
              <a:rPr lang="en-US" sz="3200" dirty="0"/>
              <a:t>over the Rocky Mountains</a:t>
            </a:r>
            <a:endParaRPr lang="en-US" sz="4000" dirty="0"/>
          </a:p>
          <a:p>
            <a:pPr lvl="1"/>
            <a:r>
              <a:rPr lang="en-US" sz="2800" dirty="0"/>
              <a:t>Some glaciers are still found at high elevations</a:t>
            </a:r>
            <a:endParaRPr lang="en-US" sz="3600" dirty="0"/>
          </a:p>
          <a:p>
            <a:pPr lvl="1"/>
            <a:r>
              <a:rPr lang="en-US" sz="2800" dirty="0"/>
              <a:t>Many glacial </a:t>
            </a:r>
            <a:r>
              <a:rPr lang="en-US" sz="2800" u="sng" dirty="0" smtClean="0"/>
              <a:t>lakes </a:t>
            </a:r>
            <a:r>
              <a:rPr lang="en-US" sz="2800" dirty="0" smtClean="0"/>
              <a:t>were </a:t>
            </a:r>
            <a:r>
              <a:rPr lang="en-US" sz="2800" dirty="0"/>
              <a:t>formed</a:t>
            </a:r>
            <a:endParaRPr lang="en-US" sz="3600" dirty="0"/>
          </a:p>
          <a:p>
            <a:pPr lvl="1"/>
            <a:r>
              <a:rPr lang="en-US" sz="2800" dirty="0"/>
              <a:t>Canyons  and basins were created as the glaciers </a:t>
            </a:r>
            <a:r>
              <a:rPr lang="en-US" sz="2800" dirty="0" smtClean="0"/>
              <a:t>moved along the </a:t>
            </a:r>
            <a:r>
              <a:rPr lang="en-US" sz="2800" u="sng" dirty="0" smtClean="0"/>
              <a:t>mountain</a:t>
            </a:r>
            <a:endParaRPr lang="en-US" sz="3600" u="sng" dirty="0"/>
          </a:p>
          <a:p>
            <a:pPr lvl="2"/>
            <a:r>
              <a:rPr lang="en-US" sz="2400" dirty="0"/>
              <a:t>When the glaciers melted, they filled basins with water</a:t>
            </a:r>
            <a:endParaRPr lang="en-US" sz="3200" dirty="0"/>
          </a:p>
          <a:p>
            <a:pPr lvl="3"/>
            <a:r>
              <a:rPr lang="en-US" sz="2400" dirty="0"/>
              <a:t>These </a:t>
            </a:r>
            <a:r>
              <a:rPr lang="en-US" sz="2400" u="sng" dirty="0" smtClean="0"/>
              <a:t>reservoirs </a:t>
            </a:r>
            <a:r>
              <a:rPr lang="en-US" sz="2400" dirty="0" smtClean="0"/>
              <a:t>provide </a:t>
            </a:r>
            <a:r>
              <a:rPr lang="en-US" sz="2400" dirty="0"/>
              <a:t>Utah with important water sources</a:t>
            </a:r>
            <a:endParaRPr lang="en-US" sz="2800"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idx="4294967295"/>
          </p:nvPr>
        </p:nvSpPr>
        <p:spPr>
          <a:xfrm>
            <a:off x="7467600" y="228600"/>
            <a:ext cx="1676400" cy="4419600"/>
          </a:xfrm>
        </p:spPr>
        <p:txBody>
          <a:bodyPr>
            <a:normAutofit/>
          </a:bodyPr>
          <a:lstStyle/>
          <a:p>
            <a:pPr eaLnBrk="1" hangingPunct="1"/>
            <a:r>
              <a:rPr lang="en-US" sz="3600" b="1" dirty="0" smtClean="0"/>
              <a:t>Life in Utah at the end of the Ice Age</a:t>
            </a:r>
          </a:p>
        </p:txBody>
      </p:sp>
      <p:pic>
        <p:nvPicPr>
          <p:cNvPr id="12291" name="Picture 2" descr="Huntington during Ice Age"/>
          <p:cNvPicPr>
            <a:picLocks noChangeAspect="1" noChangeArrowheads="1"/>
          </p:cNvPicPr>
          <p:nvPr/>
        </p:nvPicPr>
        <p:blipFill>
          <a:blip r:embed="rId3" cstate="print"/>
          <a:srcRect/>
          <a:stretch>
            <a:fillRect/>
          </a:stretch>
        </p:blipFill>
        <p:spPr bwMode="auto">
          <a:xfrm>
            <a:off x="0" y="0"/>
            <a:ext cx="7585663" cy="4953000"/>
          </a:xfrm>
          <a:prstGeom prst="rect">
            <a:avLst/>
          </a:prstGeom>
          <a:noFill/>
          <a:ln w="9525">
            <a:noFill/>
            <a:miter lim="800000"/>
            <a:headEnd/>
            <a:tailEnd/>
          </a:ln>
        </p:spPr>
      </p:pic>
      <p:sp>
        <p:nvSpPr>
          <p:cNvPr id="2" name="Rectangle 1"/>
          <p:cNvSpPr/>
          <p:nvPr/>
        </p:nvSpPr>
        <p:spPr>
          <a:xfrm>
            <a:off x="26167" y="4795897"/>
            <a:ext cx="9144000" cy="2062103"/>
          </a:xfrm>
          <a:prstGeom prst="rect">
            <a:avLst/>
          </a:prstGeom>
        </p:spPr>
        <p:txBody>
          <a:bodyPr wrap="square">
            <a:spAutoFit/>
          </a:bodyPr>
          <a:lstStyle/>
          <a:p>
            <a:pPr lvl="1"/>
            <a:r>
              <a:rPr lang="en-US" sz="3200" dirty="0"/>
              <a:t>Ice Age Animals</a:t>
            </a:r>
            <a:endParaRPr lang="en-US" sz="4800" dirty="0"/>
          </a:p>
          <a:p>
            <a:pPr lvl="2"/>
            <a:r>
              <a:rPr lang="en-US" sz="3200" dirty="0"/>
              <a:t>Deer, chipmunks, rabbits, gophers mice</a:t>
            </a:r>
            <a:endParaRPr lang="en-US" sz="4400" dirty="0"/>
          </a:p>
          <a:p>
            <a:pPr lvl="2"/>
            <a:r>
              <a:rPr lang="en-US" sz="3200" dirty="0"/>
              <a:t>Mammoths, </a:t>
            </a:r>
            <a:r>
              <a:rPr lang="en-US" sz="3200" u="sng" dirty="0"/>
              <a:t>sloths, </a:t>
            </a:r>
            <a:r>
              <a:rPr lang="en-US" sz="3200" dirty="0"/>
              <a:t>ancient bison, musk ox, cave bears, camels, </a:t>
            </a:r>
            <a:r>
              <a:rPr lang="en-US" sz="3200" dirty="0" smtClean="0"/>
              <a:t>saber-</a:t>
            </a:r>
            <a:r>
              <a:rPr lang="en-US" sz="3200" dirty="0"/>
              <a:t>toothed tigers</a:t>
            </a:r>
            <a:endParaRPr lang="en-US" sz="4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381000"/>
            <a:ext cx="7772400" cy="1143000"/>
          </a:xfrm>
        </p:spPr>
        <p:txBody>
          <a:bodyPr/>
          <a:lstStyle/>
          <a:p>
            <a:pPr eaLnBrk="1" hangingPunct="1"/>
            <a:r>
              <a:rPr lang="en-US" sz="3600" b="1" smtClean="0"/>
              <a:t>Ice Age Elephants</a:t>
            </a:r>
          </a:p>
        </p:txBody>
      </p:sp>
      <p:pic>
        <p:nvPicPr>
          <p:cNvPr id="15363" name="Picture 5" descr="Elephants"/>
          <p:cNvPicPr>
            <a:picLocks noChangeAspect="1" noChangeArrowheads="1"/>
          </p:cNvPicPr>
          <p:nvPr/>
        </p:nvPicPr>
        <p:blipFill>
          <a:blip r:embed="rId3" cstate="print"/>
          <a:srcRect/>
          <a:stretch>
            <a:fillRect/>
          </a:stretch>
        </p:blipFill>
        <p:spPr bwMode="auto">
          <a:xfrm>
            <a:off x="541338" y="1905000"/>
            <a:ext cx="3795712" cy="3519488"/>
          </a:xfrm>
          <a:prstGeom prst="rect">
            <a:avLst/>
          </a:prstGeom>
          <a:noFill/>
          <a:ln w="9525">
            <a:noFill/>
            <a:miter lim="800000"/>
            <a:headEnd/>
            <a:tailEnd/>
          </a:ln>
        </p:spPr>
      </p:pic>
      <p:sp>
        <p:nvSpPr>
          <p:cNvPr id="15364" name="Text Box 6"/>
          <p:cNvSpPr txBox="1">
            <a:spLocks noChangeArrowheads="1"/>
          </p:cNvSpPr>
          <p:nvPr/>
        </p:nvSpPr>
        <p:spPr bwMode="auto">
          <a:xfrm>
            <a:off x="744538" y="5410200"/>
            <a:ext cx="3184525" cy="336550"/>
          </a:xfrm>
          <a:prstGeom prst="rect">
            <a:avLst/>
          </a:prstGeom>
          <a:noFill/>
          <a:ln w="25400">
            <a:noFill/>
            <a:miter lim="800000"/>
            <a:headEnd/>
            <a:tailEnd/>
          </a:ln>
        </p:spPr>
        <p:txBody>
          <a:bodyPr>
            <a:spAutoFit/>
          </a:bodyPr>
          <a:lstStyle/>
          <a:p>
            <a:pPr>
              <a:spcBef>
                <a:spcPct val="50000"/>
              </a:spcBef>
            </a:pPr>
            <a:r>
              <a:rPr lang="en-US" sz="1600" b="1">
                <a:latin typeface="Calibri" charset="0"/>
              </a:rPr>
              <a:t>Mammoth                         Mastodon</a:t>
            </a:r>
          </a:p>
        </p:txBody>
      </p:sp>
      <p:pic>
        <p:nvPicPr>
          <p:cNvPr id="15365" name="Picture 9" descr="MammothMount"/>
          <p:cNvPicPr>
            <a:picLocks noChangeAspect="1" noChangeArrowheads="1"/>
          </p:cNvPicPr>
          <p:nvPr/>
        </p:nvPicPr>
        <p:blipFill>
          <a:blip r:embed="rId4" cstate="print"/>
          <a:srcRect/>
          <a:stretch>
            <a:fillRect/>
          </a:stretch>
        </p:blipFill>
        <p:spPr bwMode="auto">
          <a:xfrm>
            <a:off x="4741863" y="1905000"/>
            <a:ext cx="3792537" cy="3443288"/>
          </a:xfrm>
          <a:prstGeom prst="rect">
            <a:avLst/>
          </a:prstGeom>
          <a:noFill/>
          <a:ln w="9525">
            <a:noFill/>
            <a:miter lim="800000"/>
            <a:headEnd/>
            <a:tailEnd/>
          </a:ln>
        </p:spPr>
      </p:pic>
      <p:sp>
        <p:nvSpPr>
          <p:cNvPr id="15366" name="Text Box 10"/>
          <p:cNvSpPr txBox="1">
            <a:spLocks noChangeArrowheads="1"/>
          </p:cNvSpPr>
          <p:nvPr/>
        </p:nvSpPr>
        <p:spPr bwMode="auto">
          <a:xfrm>
            <a:off x="4673600" y="5867400"/>
            <a:ext cx="3589338" cy="336550"/>
          </a:xfrm>
          <a:prstGeom prst="rect">
            <a:avLst/>
          </a:prstGeom>
          <a:noFill/>
          <a:ln w="25400">
            <a:noFill/>
            <a:miter lim="800000"/>
            <a:headEnd/>
            <a:tailEnd/>
          </a:ln>
        </p:spPr>
        <p:txBody>
          <a:bodyPr>
            <a:spAutoFit/>
          </a:bodyPr>
          <a:lstStyle/>
          <a:p>
            <a:endParaRPr lang="en-US" sz="1600">
              <a:latin typeface="Calibri" charset="0"/>
            </a:endParaRPr>
          </a:p>
        </p:txBody>
      </p:sp>
      <p:sp>
        <p:nvSpPr>
          <p:cNvPr id="15367" name="Text Box 11"/>
          <p:cNvSpPr txBox="1">
            <a:spLocks noChangeArrowheads="1"/>
          </p:cNvSpPr>
          <p:nvPr/>
        </p:nvSpPr>
        <p:spPr bwMode="auto">
          <a:xfrm>
            <a:off x="4808538" y="5486400"/>
            <a:ext cx="3725862" cy="338138"/>
          </a:xfrm>
          <a:prstGeom prst="rect">
            <a:avLst/>
          </a:prstGeom>
          <a:noFill/>
          <a:ln w="25400">
            <a:noFill/>
            <a:miter lim="800000"/>
            <a:headEnd/>
            <a:tailEnd/>
          </a:ln>
        </p:spPr>
        <p:txBody>
          <a:bodyPr>
            <a:spAutoFit/>
          </a:bodyPr>
          <a:lstStyle/>
          <a:p>
            <a:pPr>
              <a:spcBef>
                <a:spcPct val="50000"/>
              </a:spcBef>
            </a:pPr>
            <a:r>
              <a:rPr lang="en-US" sz="1600" b="1">
                <a:latin typeface="Calibri" charset="0"/>
              </a:rPr>
              <a:t>The Huntington Mammoth</a:t>
            </a:r>
            <a:r>
              <a:rPr lang="en-US" sz="1600">
                <a:latin typeface="Calibri"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60463" y="304800"/>
            <a:ext cx="7983537" cy="990600"/>
          </a:xfrm>
        </p:spPr>
        <p:txBody>
          <a:bodyPr/>
          <a:lstStyle/>
          <a:p>
            <a:pPr eaLnBrk="1" hangingPunct="1"/>
            <a:r>
              <a:rPr lang="en-US" sz="3600" b="1" smtClean="0"/>
              <a:t>Other Extinct Ice Age Mammals</a:t>
            </a:r>
          </a:p>
        </p:txBody>
      </p:sp>
      <p:pic>
        <p:nvPicPr>
          <p:cNvPr id="16387" name="Picture 6" descr="MuskOxMural"/>
          <p:cNvPicPr>
            <a:picLocks noChangeAspect="1" noChangeArrowheads="1"/>
          </p:cNvPicPr>
          <p:nvPr/>
        </p:nvPicPr>
        <p:blipFill>
          <a:blip r:embed="rId3" cstate="print"/>
          <a:srcRect/>
          <a:stretch>
            <a:fillRect/>
          </a:stretch>
        </p:blipFill>
        <p:spPr bwMode="auto">
          <a:xfrm>
            <a:off x="203200" y="1676400"/>
            <a:ext cx="4572000" cy="3352800"/>
          </a:xfrm>
          <a:prstGeom prst="rect">
            <a:avLst/>
          </a:prstGeom>
          <a:noFill/>
          <a:ln w="9525">
            <a:noFill/>
            <a:miter lim="800000"/>
            <a:headEnd/>
            <a:tailEnd/>
          </a:ln>
        </p:spPr>
      </p:pic>
      <p:pic>
        <p:nvPicPr>
          <p:cNvPr id="16388" name="Picture 8" descr="CamelMural"/>
          <p:cNvPicPr>
            <a:picLocks noChangeAspect="1" noChangeArrowheads="1"/>
          </p:cNvPicPr>
          <p:nvPr/>
        </p:nvPicPr>
        <p:blipFill>
          <a:blip r:embed="rId4" cstate="print"/>
          <a:srcRect/>
          <a:stretch>
            <a:fillRect/>
          </a:stretch>
        </p:blipFill>
        <p:spPr bwMode="auto">
          <a:xfrm>
            <a:off x="4402138" y="4419600"/>
            <a:ext cx="3530600" cy="2200275"/>
          </a:xfrm>
          <a:prstGeom prst="rect">
            <a:avLst/>
          </a:prstGeom>
          <a:noFill/>
          <a:ln w="9525">
            <a:noFill/>
            <a:miter lim="800000"/>
            <a:headEnd/>
            <a:tailEnd/>
          </a:ln>
        </p:spPr>
      </p:pic>
      <p:pic>
        <p:nvPicPr>
          <p:cNvPr id="16389" name="Picture 9" descr="BisonMural"/>
          <p:cNvPicPr>
            <a:picLocks noChangeAspect="1" noChangeArrowheads="1"/>
          </p:cNvPicPr>
          <p:nvPr/>
        </p:nvPicPr>
        <p:blipFill>
          <a:blip r:embed="rId5" cstate="print"/>
          <a:srcRect/>
          <a:stretch>
            <a:fillRect/>
          </a:stretch>
        </p:blipFill>
        <p:spPr bwMode="auto">
          <a:xfrm>
            <a:off x="4673600" y="1447800"/>
            <a:ext cx="4106863" cy="2962275"/>
          </a:xfrm>
          <a:prstGeom prst="rect">
            <a:avLst/>
          </a:prstGeom>
          <a:noFill/>
          <a:ln w="9525">
            <a:noFill/>
            <a:miter lim="800000"/>
            <a:headEnd/>
            <a:tailEnd/>
          </a:ln>
        </p:spPr>
      </p:pic>
      <p:sp>
        <p:nvSpPr>
          <p:cNvPr id="16390" name="Text Box 10"/>
          <p:cNvSpPr txBox="1">
            <a:spLocks noChangeArrowheads="1"/>
          </p:cNvSpPr>
          <p:nvPr/>
        </p:nvSpPr>
        <p:spPr bwMode="auto">
          <a:xfrm>
            <a:off x="1016000" y="5105400"/>
            <a:ext cx="1963738" cy="336550"/>
          </a:xfrm>
          <a:prstGeom prst="rect">
            <a:avLst/>
          </a:prstGeom>
          <a:noFill/>
          <a:ln w="25400">
            <a:noFill/>
            <a:miter lim="800000"/>
            <a:headEnd/>
            <a:tailEnd/>
          </a:ln>
        </p:spPr>
        <p:txBody>
          <a:bodyPr>
            <a:spAutoFit/>
          </a:bodyPr>
          <a:lstStyle/>
          <a:p>
            <a:pPr>
              <a:spcBef>
                <a:spcPct val="50000"/>
              </a:spcBef>
            </a:pPr>
            <a:r>
              <a:rPr lang="en-US" sz="1600" b="1">
                <a:latin typeface="Calibri" charset="0"/>
              </a:rPr>
              <a:t>Extinct Musk Ox</a:t>
            </a:r>
          </a:p>
        </p:txBody>
      </p:sp>
      <p:sp>
        <p:nvSpPr>
          <p:cNvPr id="16391" name="Text Box 11"/>
          <p:cNvSpPr txBox="1">
            <a:spLocks noChangeArrowheads="1"/>
          </p:cNvSpPr>
          <p:nvPr/>
        </p:nvSpPr>
        <p:spPr bwMode="auto">
          <a:xfrm>
            <a:off x="7993063" y="4419600"/>
            <a:ext cx="947737" cy="1069975"/>
          </a:xfrm>
          <a:prstGeom prst="rect">
            <a:avLst/>
          </a:prstGeom>
          <a:noFill/>
          <a:ln w="25400">
            <a:noFill/>
            <a:miter lim="800000"/>
            <a:headEnd/>
            <a:tailEnd/>
          </a:ln>
        </p:spPr>
        <p:txBody>
          <a:bodyPr>
            <a:spAutoFit/>
          </a:bodyPr>
          <a:lstStyle/>
          <a:p>
            <a:pPr>
              <a:spcBef>
                <a:spcPct val="50000"/>
              </a:spcBef>
            </a:pPr>
            <a:r>
              <a:rPr lang="en-US" sz="1600" b="1">
                <a:latin typeface="Calibri" charset="0"/>
              </a:rPr>
              <a:t>Extinct Long-Horned Bison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Bonneville</a:t>
            </a:r>
            <a:endParaRPr lang="en-US" dirty="0"/>
          </a:p>
        </p:txBody>
      </p:sp>
      <p:sp>
        <p:nvSpPr>
          <p:cNvPr id="3" name="Content Placeholder 2"/>
          <p:cNvSpPr>
            <a:spLocks noGrp="1"/>
          </p:cNvSpPr>
          <p:nvPr>
            <p:ph idx="1"/>
          </p:nvPr>
        </p:nvSpPr>
        <p:spPr/>
        <p:txBody>
          <a:bodyPr>
            <a:normAutofit/>
          </a:bodyPr>
          <a:lstStyle/>
          <a:p>
            <a:pPr lvl="0"/>
            <a:r>
              <a:rPr lang="en-US" sz="3600" dirty="0"/>
              <a:t>Ice Age temperatures heated up and </a:t>
            </a:r>
            <a:r>
              <a:rPr lang="en-US" sz="3600" u="sng" dirty="0" smtClean="0"/>
              <a:t>melted </a:t>
            </a:r>
            <a:r>
              <a:rPr lang="en-US" sz="3600" dirty="0" smtClean="0"/>
              <a:t>the </a:t>
            </a:r>
            <a:r>
              <a:rPr lang="en-US" sz="3600" dirty="0"/>
              <a:t>ice</a:t>
            </a:r>
            <a:endParaRPr lang="en-US" sz="4400" dirty="0"/>
          </a:p>
          <a:p>
            <a:pPr lvl="1"/>
            <a:r>
              <a:rPr lang="en-US" sz="3200" dirty="0"/>
              <a:t>The water formed a </a:t>
            </a:r>
            <a:r>
              <a:rPr lang="en-US" sz="3200" u="sng" dirty="0" smtClean="0"/>
              <a:t>huge lake </a:t>
            </a:r>
            <a:r>
              <a:rPr lang="en-US" sz="3200" dirty="0" smtClean="0"/>
              <a:t>that </a:t>
            </a:r>
            <a:r>
              <a:rPr lang="en-US" sz="3200" dirty="0"/>
              <a:t>spread over much of Utah</a:t>
            </a:r>
            <a:endParaRPr lang="en-US" sz="4000" dirty="0"/>
          </a:p>
          <a:p>
            <a:pPr lvl="1"/>
            <a:r>
              <a:rPr lang="en-US" sz="3200" dirty="0"/>
              <a:t>At its largest, it covered </a:t>
            </a:r>
            <a:r>
              <a:rPr lang="en-US" sz="3200" u="sng" dirty="0" smtClean="0"/>
              <a:t>20,000 </a:t>
            </a:r>
            <a:r>
              <a:rPr lang="en-US" sz="3200" dirty="0" smtClean="0"/>
              <a:t>square </a:t>
            </a:r>
            <a:r>
              <a:rPr lang="en-US" sz="3200" dirty="0"/>
              <a:t>miles and was nearly </a:t>
            </a:r>
            <a:r>
              <a:rPr lang="en-US" sz="3200" u="sng" dirty="0" smtClean="0"/>
              <a:t>1,000 </a:t>
            </a:r>
            <a:r>
              <a:rPr lang="en-US" sz="3200" dirty="0" smtClean="0"/>
              <a:t>feet </a:t>
            </a:r>
            <a:r>
              <a:rPr lang="en-US" sz="3200" dirty="0"/>
              <a:t>above the current Great Salt Lake</a:t>
            </a:r>
            <a:endParaRPr lang="en-US" sz="4000"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BonRegLake"/>
          <p:cNvPicPr>
            <a:picLocks noChangeAspect="1" noChangeArrowheads="1"/>
          </p:cNvPicPr>
          <p:nvPr/>
        </p:nvPicPr>
        <p:blipFill>
          <a:blip r:embed="rId3" cstate="print"/>
          <a:srcRect/>
          <a:stretch>
            <a:fillRect/>
          </a:stretch>
        </p:blipFill>
        <p:spPr bwMode="auto">
          <a:xfrm>
            <a:off x="3219450" y="228600"/>
            <a:ext cx="5653088" cy="6477000"/>
          </a:xfrm>
          <a:prstGeom prst="rect">
            <a:avLst/>
          </a:prstGeom>
          <a:noFill/>
          <a:ln w="25400">
            <a:solidFill>
              <a:srgbClr val="000000"/>
            </a:solidFill>
            <a:miter lim="800000"/>
            <a:headEnd/>
            <a:tailEnd/>
          </a:ln>
        </p:spPr>
      </p:pic>
      <p:sp>
        <p:nvSpPr>
          <p:cNvPr id="6147" name="Rectangle 3"/>
          <p:cNvSpPr>
            <a:spLocks noGrp="1" noChangeArrowheads="1"/>
          </p:cNvSpPr>
          <p:nvPr>
            <p:ph type="title" idx="4294967295"/>
          </p:nvPr>
        </p:nvSpPr>
        <p:spPr>
          <a:xfrm>
            <a:off x="3276600" y="304800"/>
            <a:ext cx="5410200" cy="2286000"/>
          </a:xfrm>
        </p:spPr>
        <p:txBody>
          <a:bodyPr>
            <a:normAutofit/>
          </a:bodyPr>
          <a:lstStyle/>
          <a:p>
            <a:pPr eaLnBrk="1" hangingPunct="1">
              <a:defRPr/>
            </a:pPr>
            <a:r>
              <a:rPr lang="en-US" sz="2900" b="1" dirty="0" smtClean="0">
                <a:effectLst>
                  <a:outerShdw blurRad="38100" dist="38100" dir="2700000" algn="tl">
                    <a:srgbClr val="1F497D"/>
                  </a:outerShdw>
                </a:effectLst>
              </a:rPr>
              <a:t>Lake Bonneville</a:t>
            </a:r>
            <a:r>
              <a:rPr lang="en-US" sz="2900" dirty="0" smtClean="0">
                <a:effectLst>
                  <a:outerShdw blurRad="38100" dist="38100" dir="2700000" algn="tl">
                    <a:srgbClr val="1F497D"/>
                  </a:outerShdw>
                </a:effectLst>
              </a:rPr>
              <a:t/>
            </a:r>
            <a:br>
              <a:rPr lang="en-US" sz="2900" dirty="0" smtClean="0">
                <a:effectLst>
                  <a:outerShdw blurRad="38100" dist="38100" dir="2700000" algn="tl">
                    <a:srgbClr val="1F497D"/>
                  </a:outerShdw>
                </a:effectLst>
              </a:rPr>
            </a:br>
            <a:r>
              <a:rPr lang="en-US" sz="2000" b="1" dirty="0" smtClean="0">
                <a:effectLst>
                  <a:outerShdw blurRad="38100" dist="38100" dir="2700000" algn="tl">
                    <a:srgbClr val="1F497D"/>
                  </a:outerShdw>
                </a:effectLst>
              </a:rPr>
              <a:t>~18,000 years ago</a:t>
            </a:r>
          </a:p>
        </p:txBody>
      </p:sp>
      <p:sp>
        <p:nvSpPr>
          <p:cNvPr id="7172" name="Text Box 5"/>
          <p:cNvSpPr txBox="1">
            <a:spLocks noChangeArrowheads="1"/>
          </p:cNvSpPr>
          <p:nvPr/>
        </p:nvSpPr>
        <p:spPr bwMode="auto">
          <a:xfrm>
            <a:off x="5824538" y="4191000"/>
            <a:ext cx="812800" cy="461963"/>
          </a:xfrm>
          <a:prstGeom prst="rect">
            <a:avLst/>
          </a:prstGeom>
          <a:noFill/>
          <a:ln w="63500">
            <a:noFill/>
            <a:miter lim="800000"/>
            <a:headEnd/>
            <a:tailEnd/>
          </a:ln>
        </p:spPr>
        <p:txBody>
          <a:bodyPr wrap="none">
            <a:spAutoFit/>
          </a:bodyPr>
          <a:lstStyle/>
          <a:p>
            <a:r>
              <a:rPr lang="en-US" sz="2400" b="1" i="1">
                <a:solidFill>
                  <a:srgbClr val="000000"/>
                </a:solidFill>
                <a:latin typeface="Calibri" charset="0"/>
              </a:rPr>
              <a:t>Utah</a:t>
            </a:r>
          </a:p>
        </p:txBody>
      </p:sp>
      <p:grpSp>
        <p:nvGrpSpPr>
          <p:cNvPr id="2" name="Group 11"/>
          <p:cNvGrpSpPr>
            <a:grpSpLocks/>
          </p:cNvGrpSpPr>
          <p:nvPr/>
        </p:nvGrpSpPr>
        <p:grpSpPr bwMode="auto">
          <a:xfrm>
            <a:off x="6096000" y="3113088"/>
            <a:ext cx="1258888" cy="400050"/>
            <a:chOff x="4368" y="1952"/>
            <a:chExt cx="892" cy="252"/>
          </a:xfrm>
        </p:grpSpPr>
        <p:sp>
          <p:nvSpPr>
            <p:cNvPr id="7177" name="Text Box 6"/>
            <p:cNvSpPr txBox="1">
              <a:spLocks noChangeArrowheads="1"/>
            </p:cNvSpPr>
            <p:nvPr/>
          </p:nvSpPr>
          <p:spPr bwMode="auto">
            <a:xfrm>
              <a:off x="4464" y="1952"/>
              <a:ext cx="796" cy="252"/>
            </a:xfrm>
            <a:prstGeom prst="rect">
              <a:avLst/>
            </a:prstGeom>
            <a:noFill/>
            <a:ln w="63500">
              <a:noFill/>
              <a:miter lim="800000"/>
              <a:headEnd/>
              <a:tailEnd/>
            </a:ln>
          </p:spPr>
          <p:txBody>
            <a:bodyPr wrap="none">
              <a:spAutoFit/>
            </a:bodyPr>
            <a:lstStyle/>
            <a:p>
              <a:r>
                <a:rPr lang="en-US" sz="2000" b="1" dirty="0">
                  <a:solidFill>
                    <a:srgbClr val="000000"/>
                  </a:solidFill>
                  <a:latin typeface="Calibri" charset="0"/>
                </a:rPr>
                <a:t>Salt Lake</a:t>
              </a:r>
            </a:p>
          </p:txBody>
        </p:sp>
        <p:sp>
          <p:nvSpPr>
            <p:cNvPr id="7178" name="Oval 8"/>
            <p:cNvSpPr>
              <a:spLocks noChangeAspect="1" noChangeArrowheads="1"/>
            </p:cNvSpPr>
            <p:nvPr/>
          </p:nvSpPr>
          <p:spPr bwMode="auto">
            <a:xfrm>
              <a:off x="4368" y="2035"/>
              <a:ext cx="98" cy="98"/>
            </a:xfrm>
            <a:prstGeom prst="ellipse">
              <a:avLst/>
            </a:prstGeom>
            <a:solidFill>
              <a:schemeClr val="tx2"/>
            </a:solidFill>
            <a:ln w="25400">
              <a:solidFill>
                <a:srgbClr val="000000"/>
              </a:solidFill>
              <a:round/>
              <a:headEnd/>
              <a:tailEnd/>
            </a:ln>
          </p:spPr>
          <p:txBody>
            <a:bodyPr wrap="none" anchor="ctr"/>
            <a:lstStyle/>
            <a:p>
              <a:endParaRPr lang="en-US">
                <a:latin typeface="Calibri" charset="0"/>
              </a:endParaRPr>
            </a:p>
          </p:txBody>
        </p:sp>
      </p:grpSp>
      <p:grpSp>
        <p:nvGrpSpPr>
          <p:cNvPr id="3" name="Group 10"/>
          <p:cNvGrpSpPr>
            <a:grpSpLocks/>
          </p:cNvGrpSpPr>
          <p:nvPr/>
        </p:nvGrpSpPr>
        <p:grpSpPr bwMode="auto">
          <a:xfrm>
            <a:off x="5994400" y="3697288"/>
            <a:ext cx="854075" cy="400050"/>
            <a:chOff x="4232" y="2297"/>
            <a:chExt cx="605" cy="252"/>
          </a:xfrm>
        </p:grpSpPr>
        <p:sp>
          <p:nvSpPr>
            <p:cNvPr id="7175" name="Text Box 7"/>
            <p:cNvSpPr txBox="1">
              <a:spLocks noChangeArrowheads="1"/>
            </p:cNvSpPr>
            <p:nvPr/>
          </p:nvSpPr>
          <p:spPr bwMode="auto">
            <a:xfrm>
              <a:off x="4305" y="2297"/>
              <a:ext cx="532" cy="252"/>
            </a:xfrm>
            <a:prstGeom prst="rect">
              <a:avLst/>
            </a:prstGeom>
            <a:noFill/>
            <a:ln w="63500">
              <a:noFill/>
              <a:miter lim="800000"/>
              <a:headEnd/>
              <a:tailEnd/>
            </a:ln>
          </p:spPr>
          <p:txBody>
            <a:bodyPr wrap="none">
              <a:spAutoFit/>
            </a:bodyPr>
            <a:lstStyle/>
            <a:p>
              <a:r>
                <a:rPr lang="en-US" sz="2000" b="1">
                  <a:solidFill>
                    <a:srgbClr val="000000"/>
                  </a:solidFill>
                  <a:latin typeface="Calibri" charset="0"/>
                </a:rPr>
                <a:t>Delta</a:t>
              </a:r>
            </a:p>
          </p:txBody>
        </p:sp>
        <p:sp>
          <p:nvSpPr>
            <p:cNvPr id="7176" name="Oval 9"/>
            <p:cNvSpPr>
              <a:spLocks noChangeAspect="1" noChangeArrowheads="1"/>
            </p:cNvSpPr>
            <p:nvPr/>
          </p:nvSpPr>
          <p:spPr bwMode="auto">
            <a:xfrm>
              <a:off x="4232" y="2380"/>
              <a:ext cx="98" cy="98"/>
            </a:xfrm>
            <a:prstGeom prst="ellipse">
              <a:avLst/>
            </a:prstGeom>
            <a:solidFill>
              <a:schemeClr val="tx2"/>
            </a:solidFill>
            <a:ln w="25400">
              <a:solidFill>
                <a:srgbClr val="000000"/>
              </a:solidFill>
              <a:round/>
              <a:headEnd/>
              <a:tailEnd/>
            </a:ln>
          </p:spPr>
          <p:txBody>
            <a:bodyPr wrap="none" anchor="ctr"/>
            <a:lstStyle/>
            <a:p>
              <a:endParaRPr lang="en-US">
                <a:latin typeface="Calibri" charset="0"/>
              </a:endParaRPr>
            </a:p>
          </p:txBody>
        </p:sp>
      </p:grpSp>
      <p:sp>
        <p:nvSpPr>
          <p:cNvPr id="4" name="Rectangle 3"/>
          <p:cNvSpPr/>
          <p:nvPr/>
        </p:nvSpPr>
        <p:spPr>
          <a:xfrm>
            <a:off x="0" y="15225"/>
            <a:ext cx="3200400" cy="6986528"/>
          </a:xfrm>
          <a:prstGeom prst="rect">
            <a:avLst/>
          </a:prstGeom>
        </p:spPr>
        <p:txBody>
          <a:bodyPr wrap="square">
            <a:spAutoFit/>
          </a:bodyPr>
          <a:lstStyle/>
          <a:p>
            <a:pPr lvl="0"/>
            <a:r>
              <a:rPr lang="en-US" sz="2800" dirty="0"/>
              <a:t>Lake Bonneville washed against the sides of the mountains, forming </a:t>
            </a:r>
            <a:r>
              <a:rPr lang="en-US" sz="2800" u="sng" dirty="0"/>
              <a:t>benches, </a:t>
            </a:r>
            <a:r>
              <a:rPr lang="en-US" sz="2800" dirty="0"/>
              <a:t>or terraces, that were flat places people live on today</a:t>
            </a:r>
            <a:endParaRPr lang="en-US" sz="4800" dirty="0"/>
          </a:p>
          <a:p>
            <a:pPr lvl="1"/>
            <a:r>
              <a:rPr lang="en-US" sz="2800" dirty="0"/>
              <a:t>Warming caused the lake to shrink and each change left a new bench on the mountain side</a:t>
            </a:r>
            <a:endParaRPr lang="en-US"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p:cNvPicPr>
            <a:picLocks noChangeAspect="1" noChangeArrowheads="1"/>
          </p:cNvPicPr>
          <p:nvPr/>
        </p:nvPicPr>
        <p:blipFill>
          <a:blip r:embed="rId3" cstate="print"/>
          <a:srcRect/>
          <a:stretch>
            <a:fillRect/>
          </a:stretch>
        </p:blipFill>
        <p:spPr bwMode="auto">
          <a:xfrm>
            <a:off x="123825" y="106363"/>
            <a:ext cx="4451350" cy="6675437"/>
          </a:xfrm>
          <a:prstGeom prst="rect">
            <a:avLst/>
          </a:prstGeom>
          <a:noFill/>
          <a:ln w="25400">
            <a:solidFill>
              <a:srgbClr val="000000"/>
            </a:solidFill>
            <a:miter lim="800000"/>
            <a:headEnd/>
            <a:tailEnd/>
          </a:ln>
        </p:spPr>
      </p:pic>
      <p:sp>
        <p:nvSpPr>
          <p:cNvPr id="4101" name="Rectangle 5"/>
          <p:cNvSpPr>
            <a:spLocks noGrp="1" noChangeArrowheads="1"/>
          </p:cNvSpPr>
          <p:nvPr>
            <p:ph type="title" idx="4294967295"/>
          </p:nvPr>
        </p:nvSpPr>
        <p:spPr>
          <a:xfrm>
            <a:off x="5486400" y="685800"/>
            <a:ext cx="3657600" cy="1143000"/>
          </a:xfrm>
        </p:spPr>
        <p:txBody>
          <a:bodyPr>
            <a:normAutofit fontScale="90000"/>
          </a:bodyPr>
          <a:lstStyle/>
          <a:p>
            <a:pPr eaLnBrk="1" hangingPunct="1">
              <a:defRPr/>
            </a:pPr>
            <a:r>
              <a:rPr lang="en-US" sz="2900" b="1" smtClean="0">
                <a:effectLst>
                  <a:outerShdw blurRad="38100" dist="38100" dir="2700000" algn="tl">
                    <a:srgbClr val="1F497D"/>
                  </a:outerShdw>
                </a:effectLst>
              </a:rPr>
              <a:t>Bonneville Shoreline at Point of the Mountain</a:t>
            </a:r>
            <a:endParaRPr lang="en-US" sz="2900" b="1" smtClean="0"/>
          </a:p>
        </p:txBody>
      </p:sp>
      <p:sp>
        <p:nvSpPr>
          <p:cNvPr id="4104" name="Text Box 8"/>
          <p:cNvSpPr txBox="1">
            <a:spLocks noChangeArrowheads="1"/>
          </p:cNvSpPr>
          <p:nvPr/>
        </p:nvSpPr>
        <p:spPr bwMode="auto">
          <a:xfrm>
            <a:off x="5756275" y="6324600"/>
            <a:ext cx="1593850" cy="461963"/>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Paragliders</a:t>
            </a:r>
          </a:p>
        </p:txBody>
      </p:sp>
      <p:sp>
        <p:nvSpPr>
          <p:cNvPr id="11269" name="Line 11"/>
          <p:cNvSpPr>
            <a:spLocks noChangeShapeType="1"/>
          </p:cNvSpPr>
          <p:nvPr/>
        </p:nvSpPr>
        <p:spPr bwMode="auto">
          <a:xfrm flipH="1">
            <a:off x="1625600" y="1371600"/>
            <a:ext cx="3505200" cy="1371600"/>
          </a:xfrm>
          <a:prstGeom prst="line">
            <a:avLst/>
          </a:prstGeom>
          <a:noFill/>
          <a:ln w="63500">
            <a:solidFill>
              <a:srgbClr val="FF0000"/>
            </a:solidFill>
            <a:round/>
            <a:headEnd/>
            <a:tailEnd type="triangle" w="med" len="med"/>
          </a:ln>
        </p:spPr>
        <p:txBody>
          <a:bodyPr wrap="none" anchor="ctr"/>
          <a:lstStyle/>
          <a:p>
            <a:endParaRPr lang="en-US"/>
          </a:p>
        </p:txBody>
      </p:sp>
      <p:pic>
        <p:nvPicPr>
          <p:cNvPr id="11270" name="Picture 13"/>
          <p:cNvPicPr>
            <a:picLocks noChangeAspect="1" noChangeArrowheads="1"/>
          </p:cNvPicPr>
          <p:nvPr/>
        </p:nvPicPr>
        <p:blipFill>
          <a:blip r:embed="rId3" cstate="print"/>
          <a:srcRect l="40088" t="32445" r="33781" b="47954"/>
          <a:stretch>
            <a:fillRect/>
          </a:stretch>
        </p:blipFill>
        <p:spPr bwMode="auto">
          <a:xfrm>
            <a:off x="5037138" y="2466975"/>
            <a:ext cx="3335337" cy="3751263"/>
          </a:xfrm>
          <a:prstGeom prst="rect">
            <a:avLst/>
          </a:prstGeom>
          <a:noFill/>
          <a:ln w="25400">
            <a:solidFill>
              <a:srgbClr val="000000"/>
            </a:solidFill>
            <a:miter lim="800000"/>
            <a:headEnd/>
            <a:tailEnd/>
          </a:ln>
        </p:spPr>
      </p:pic>
      <p:sp>
        <p:nvSpPr>
          <p:cNvPr id="11271" name="Line 10"/>
          <p:cNvSpPr>
            <a:spLocks noChangeShapeType="1"/>
          </p:cNvSpPr>
          <p:nvPr/>
        </p:nvSpPr>
        <p:spPr bwMode="auto">
          <a:xfrm flipH="1" flipV="1">
            <a:off x="6027738" y="5486400"/>
            <a:ext cx="144462" cy="914400"/>
          </a:xfrm>
          <a:prstGeom prst="line">
            <a:avLst/>
          </a:prstGeom>
          <a:noFill/>
          <a:ln w="635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48" name="Rectangle 20"/>
          <p:cNvSpPr>
            <a:spLocks noGrp="1" noChangeArrowheads="1"/>
          </p:cNvSpPr>
          <p:nvPr>
            <p:ph type="title" idx="4294967295"/>
          </p:nvPr>
        </p:nvSpPr>
        <p:spPr>
          <a:xfrm>
            <a:off x="0" y="3221"/>
            <a:ext cx="4800600" cy="1143000"/>
          </a:xfrm>
        </p:spPr>
        <p:txBody>
          <a:bodyPr>
            <a:normAutofit/>
          </a:bodyPr>
          <a:lstStyle/>
          <a:p>
            <a:pPr eaLnBrk="1" hangingPunct="1">
              <a:defRPr/>
            </a:pPr>
            <a:r>
              <a:rPr lang="en-US" sz="3200" b="1" dirty="0" smtClean="0">
                <a:effectLst>
                  <a:outerShdw blurRad="38100" dist="38100" dir="2700000" algn="tl">
                    <a:srgbClr val="1F497D"/>
                  </a:outerShdw>
                </a:effectLst>
              </a:rPr>
              <a:t>Great Salt Lake</a:t>
            </a:r>
            <a:br>
              <a:rPr lang="en-US" sz="3200" b="1" dirty="0" smtClean="0">
                <a:effectLst>
                  <a:outerShdw blurRad="38100" dist="38100" dir="2700000" algn="tl">
                    <a:srgbClr val="1F497D"/>
                  </a:outerShdw>
                </a:effectLst>
              </a:rPr>
            </a:br>
            <a:r>
              <a:rPr lang="en-US" sz="3200" b="1" dirty="0" smtClean="0">
                <a:effectLst>
                  <a:outerShdw blurRad="38100" dist="38100" dir="2700000" algn="tl">
                    <a:srgbClr val="1F497D"/>
                  </a:outerShdw>
                </a:effectLst>
              </a:rPr>
              <a:t>Today</a:t>
            </a:r>
          </a:p>
        </p:txBody>
      </p:sp>
      <p:grpSp>
        <p:nvGrpSpPr>
          <p:cNvPr id="2" name="Group 33"/>
          <p:cNvGrpSpPr>
            <a:grpSpLocks/>
          </p:cNvGrpSpPr>
          <p:nvPr/>
        </p:nvGrpSpPr>
        <p:grpSpPr bwMode="auto">
          <a:xfrm>
            <a:off x="4572000" y="0"/>
            <a:ext cx="4333875" cy="6553200"/>
            <a:chOff x="3216" y="48"/>
            <a:chExt cx="3072" cy="4128"/>
          </a:xfrm>
        </p:grpSpPr>
        <p:pic>
          <p:nvPicPr>
            <p:cNvPr id="9220" name="Picture 3" descr="GSLsmall"/>
            <p:cNvPicPr>
              <a:picLocks noChangeAspect="1" noChangeArrowheads="1"/>
            </p:cNvPicPr>
            <p:nvPr/>
          </p:nvPicPr>
          <p:blipFill>
            <a:blip r:embed="rId3" cstate="print"/>
            <a:srcRect/>
            <a:stretch>
              <a:fillRect/>
            </a:stretch>
          </p:blipFill>
          <p:spPr bwMode="auto">
            <a:xfrm>
              <a:off x="3216" y="93"/>
              <a:ext cx="3059" cy="4083"/>
            </a:xfrm>
            <a:prstGeom prst="rect">
              <a:avLst/>
            </a:prstGeom>
            <a:noFill/>
            <a:ln w="25400">
              <a:solidFill>
                <a:srgbClr val="000000"/>
              </a:solidFill>
              <a:miter lim="800000"/>
              <a:headEnd/>
              <a:tailEnd/>
            </a:ln>
          </p:spPr>
        </p:pic>
        <p:grpSp>
          <p:nvGrpSpPr>
            <p:cNvPr id="3" name="Group 4"/>
            <p:cNvGrpSpPr>
              <a:grpSpLocks/>
            </p:cNvGrpSpPr>
            <p:nvPr/>
          </p:nvGrpSpPr>
          <p:grpSpPr bwMode="auto">
            <a:xfrm>
              <a:off x="4622" y="1207"/>
              <a:ext cx="1362" cy="2029"/>
              <a:chOff x="4176" y="1272"/>
              <a:chExt cx="1256" cy="2053"/>
            </a:xfrm>
          </p:grpSpPr>
          <p:grpSp>
            <p:nvGrpSpPr>
              <p:cNvPr id="4" name="Group 5"/>
              <p:cNvGrpSpPr>
                <a:grpSpLocks/>
              </p:cNvGrpSpPr>
              <p:nvPr/>
            </p:nvGrpSpPr>
            <p:grpSpPr bwMode="auto">
              <a:xfrm>
                <a:off x="4564" y="1272"/>
                <a:ext cx="667" cy="366"/>
                <a:chOff x="4560" y="1272"/>
                <a:chExt cx="667" cy="366"/>
              </a:xfrm>
            </p:grpSpPr>
            <p:sp>
              <p:nvSpPr>
                <p:cNvPr id="9243" name="Oval 6"/>
                <p:cNvSpPr>
                  <a:spLocks noChangeAspect="1" noChangeArrowheads="1"/>
                </p:cNvSpPr>
                <p:nvPr/>
              </p:nvSpPr>
              <p:spPr bwMode="auto">
                <a:xfrm>
                  <a:off x="4905" y="1272"/>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483335" name="Text Box 7"/>
                <p:cNvSpPr txBox="1">
                  <a:spLocks noChangeArrowheads="1"/>
                </p:cNvSpPr>
                <p:nvPr/>
              </p:nvSpPr>
              <p:spPr bwMode="auto">
                <a:xfrm>
                  <a:off x="4560" y="1344"/>
                  <a:ext cx="667" cy="294"/>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Ogden</a:t>
                  </a:r>
                </a:p>
              </p:txBody>
            </p:sp>
          </p:grpSp>
          <p:grpSp>
            <p:nvGrpSpPr>
              <p:cNvPr id="5" name="Group 8"/>
              <p:cNvGrpSpPr>
                <a:grpSpLocks/>
              </p:cNvGrpSpPr>
              <p:nvPr/>
            </p:nvGrpSpPr>
            <p:grpSpPr bwMode="auto">
              <a:xfrm>
                <a:off x="4176" y="2904"/>
                <a:ext cx="566" cy="421"/>
                <a:chOff x="4176" y="2904"/>
                <a:chExt cx="566" cy="421"/>
              </a:xfrm>
            </p:grpSpPr>
            <p:sp>
              <p:nvSpPr>
                <p:cNvPr id="9241" name="Oval 9"/>
                <p:cNvSpPr>
                  <a:spLocks noChangeAspect="1" noChangeArrowheads="1"/>
                </p:cNvSpPr>
                <p:nvPr/>
              </p:nvSpPr>
              <p:spPr bwMode="auto">
                <a:xfrm>
                  <a:off x="4458" y="2904"/>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483338" name="Text Box 10"/>
                <p:cNvSpPr txBox="1">
                  <a:spLocks noChangeArrowheads="1"/>
                </p:cNvSpPr>
                <p:nvPr/>
              </p:nvSpPr>
              <p:spPr bwMode="auto">
                <a:xfrm>
                  <a:off x="4176" y="3031"/>
                  <a:ext cx="570" cy="294"/>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Delta</a:t>
                  </a:r>
                </a:p>
              </p:txBody>
            </p:sp>
          </p:grpSp>
          <p:grpSp>
            <p:nvGrpSpPr>
              <p:cNvPr id="6" name="Group 11"/>
              <p:cNvGrpSpPr>
                <a:grpSpLocks/>
              </p:cNvGrpSpPr>
              <p:nvPr/>
            </p:nvGrpSpPr>
            <p:grpSpPr bwMode="auto">
              <a:xfrm>
                <a:off x="4704" y="2688"/>
                <a:ext cx="619" cy="342"/>
                <a:chOff x="4704" y="2664"/>
                <a:chExt cx="619" cy="342"/>
              </a:xfrm>
            </p:grpSpPr>
            <p:sp>
              <p:nvSpPr>
                <p:cNvPr id="9239" name="Oval 12"/>
                <p:cNvSpPr>
                  <a:spLocks noChangeAspect="1" noChangeArrowheads="1"/>
                </p:cNvSpPr>
                <p:nvPr/>
              </p:nvSpPr>
              <p:spPr bwMode="auto">
                <a:xfrm>
                  <a:off x="5015" y="2664"/>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483341" name="Text Box 13"/>
                <p:cNvSpPr txBox="1">
                  <a:spLocks noChangeArrowheads="1"/>
                </p:cNvSpPr>
                <p:nvPr/>
              </p:nvSpPr>
              <p:spPr bwMode="auto">
                <a:xfrm>
                  <a:off x="4704" y="2708"/>
                  <a:ext cx="623" cy="294"/>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Nephi</a:t>
                  </a:r>
                </a:p>
              </p:txBody>
            </p:sp>
          </p:grpSp>
          <p:grpSp>
            <p:nvGrpSpPr>
              <p:cNvPr id="7" name="Group 14"/>
              <p:cNvGrpSpPr>
                <a:grpSpLocks/>
              </p:cNvGrpSpPr>
              <p:nvPr/>
            </p:nvGrpSpPr>
            <p:grpSpPr bwMode="auto">
              <a:xfrm>
                <a:off x="4827" y="2184"/>
                <a:ext cx="605" cy="365"/>
                <a:chOff x="4848" y="2184"/>
                <a:chExt cx="605" cy="365"/>
              </a:xfrm>
            </p:grpSpPr>
            <p:sp>
              <p:nvSpPr>
                <p:cNvPr id="9237" name="Oval 15"/>
                <p:cNvSpPr>
                  <a:spLocks noChangeAspect="1" noChangeArrowheads="1"/>
                </p:cNvSpPr>
                <p:nvPr/>
              </p:nvSpPr>
              <p:spPr bwMode="auto">
                <a:xfrm>
                  <a:off x="5158" y="2184"/>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483344" name="Text Box 16"/>
                <p:cNvSpPr txBox="1">
                  <a:spLocks noChangeArrowheads="1"/>
                </p:cNvSpPr>
                <p:nvPr/>
              </p:nvSpPr>
              <p:spPr bwMode="auto">
                <a:xfrm>
                  <a:off x="4848" y="2251"/>
                  <a:ext cx="605" cy="294"/>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Provo</a:t>
                  </a:r>
                </a:p>
              </p:txBody>
            </p:sp>
          </p:grpSp>
          <p:grpSp>
            <p:nvGrpSpPr>
              <p:cNvPr id="8" name="Group 17"/>
              <p:cNvGrpSpPr>
                <a:grpSpLocks/>
              </p:cNvGrpSpPr>
              <p:nvPr/>
            </p:nvGrpSpPr>
            <p:grpSpPr bwMode="auto">
              <a:xfrm>
                <a:off x="4553" y="1776"/>
                <a:ext cx="857" cy="414"/>
                <a:chOff x="4795" y="1776"/>
                <a:chExt cx="857" cy="414"/>
              </a:xfrm>
            </p:grpSpPr>
            <p:sp>
              <p:nvSpPr>
                <p:cNvPr id="9235" name="Oval 18"/>
                <p:cNvSpPr>
                  <a:spLocks noChangeAspect="1" noChangeArrowheads="1"/>
                </p:cNvSpPr>
                <p:nvPr/>
              </p:nvSpPr>
              <p:spPr bwMode="auto">
                <a:xfrm>
                  <a:off x="5244" y="1776"/>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483347" name="Text Box 19"/>
                <p:cNvSpPr txBox="1">
                  <a:spLocks noChangeArrowheads="1"/>
                </p:cNvSpPr>
                <p:nvPr/>
              </p:nvSpPr>
              <p:spPr bwMode="auto">
                <a:xfrm>
                  <a:off x="4791" y="1896"/>
                  <a:ext cx="861" cy="290"/>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Salt Lake</a:t>
                  </a:r>
                </a:p>
              </p:txBody>
            </p:sp>
          </p:grpSp>
        </p:grpSp>
        <p:grpSp>
          <p:nvGrpSpPr>
            <p:cNvPr id="9" name="Group 21"/>
            <p:cNvGrpSpPr>
              <a:grpSpLocks/>
            </p:cNvGrpSpPr>
            <p:nvPr/>
          </p:nvGrpSpPr>
          <p:grpSpPr bwMode="auto">
            <a:xfrm>
              <a:off x="3435" y="164"/>
              <a:ext cx="1109" cy="794"/>
              <a:chOff x="3534" y="163"/>
              <a:chExt cx="1022" cy="803"/>
            </a:xfrm>
          </p:grpSpPr>
          <p:sp>
            <p:nvSpPr>
              <p:cNvPr id="9227" name="Text Box 22"/>
              <p:cNvSpPr txBox="1">
                <a:spLocks noChangeArrowheads="1"/>
              </p:cNvSpPr>
              <p:nvPr/>
            </p:nvSpPr>
            <p:spPr bwMode="auto">
              <a:xfrm>
                <a:off x="4128" y="593"/>
                <a:ext cx="428" cy="373"/>
              </a:xfrm>
              <a:prstGeom prst="rect">
                <a:avLst/>
              </a:prstGeom>
              <a:noFill/>
              <a:ln w="63500">
                <a:noFill/>
                <a:miter lim="800000"/>
                <a:headEnd/>
                <a:tailEnd/>
              </a:ln>
            </p:spPr>
            <p:txBody>
              <a:bodyPr wrap="none">
                <a:spAutoFit/>
              </a:bodyPr>
              <a:lstStyle/>
              <a:p>
                <a:r>
                  <a:rPr lang="en-US" sz="3200" b="1">
                    <a:solidFill>
                      <a:srgbClr val="000000"/>
                    </a:solidFill>
                    <a:latin typeface="Calibri" charset="0"/>
                  </a:rPr>
                  <a:t>UT</a:t>
                </a:r>
              </a:p>
            </p:txBody>
          </p:sp>
          <p:sp>
            <p:nvSpPr>
              <p:cNvPr id="9228" name="Text Box 23"/>
              <p:cNvSpPr txBox="1">
                <a:spLocks noChangeArrowheads="1"/>
              </p:cNvSpPr>
              <p:nvPr/>
            </p:nvSpPr>
            <p:spPr bwMode="auto">
              <a:xfrm>
                <a:off x="3841" y="163"/>
                <a:ext cx="360" cy="373"/>
              </a:xfrm>
              <a:prstGeom prst="rect">
                <a:avLst/>
              </a:prstGeom>
              <a:noFill/>
              <a:ln w="63500">
                <a:noFill/>
                <a:miter lim="800000"/>
                <a:headEnd/>
                <a:tailEnd/>
              </a:ln>
            </p:spPr>
            <p:txBody>
              <a:bodyPr wrap="none">
                <a:spAutoFit/>
              </a:bodyPr>
              <a:lstStyle/>
              <a:p>
                <a:r>
                  <a:rPr lang="en-US" sz="3200" b="1">
                    <a:solidFill>
                      <a:srgbClr val="000000"/>
                    </a:solidFill>
                    <a:latin typeface="Calibri" charset="0"/>
                  </a:rPr>
                  <a:t>ID</a:t>
                </a:r>
              </a:p>
            </p:txBody>
          </p:sp>
          <p:sp>
            <p:nvSpPr>
              <p:cNvPr id="9229" name="Text Box 24"/>
              <p:cNvSpPr txBox="1">
                <a:spLocks noChangeArrowheads="1"/>
              </p:cNvSpPr>
              <p:nvPr/>
            </p:nvSpPr>
            <p:spPr bwMode="auto">
              <a:xfrm>
                <a:off x="3534" y="576"/>
                <a:ext cx="456" cy="373"/>
              </a:xfrm>
              <a:prstGeom prst="rect">
                <a:avLst/>
              </a:prstGeom>
              <a:noFill/>
              <a:ln w="63500">
                <a:noFill/>
                <a:miter lim="800000"/>
                <a:headEnd/>
                <a:tailEnd/>
              </a:ln>
            </p:spPr>
            <p:txBody>
              <a:bodyPr wrap="none">
                <a:spAutoFit/>
              </a:bodyPr>
              <a:lstStyle/>
              <a:p>
                <a:r>
                  <a:rPr lang="en-US" sz="3200" b="1">
                    <a:solidFill>
                      <a:srgbClr val="000000"/>
                    </a:solidFill>
                    <a:latin typeface="Calibri" charset="0"/>
                  </a:rPr>
                  <a:t>NV</a:t>
                </a:r>
              </a:p>
            </p:txBody>
          </p:sp>
        </p:grpSp>
        <p:sp>
          <p:nvSpPr>
            <p:cNvPr id="9223" name="Line 26"/>
            <p:cNvSpPr>
              <a:spLocks noChangeShapeType="1"/>
            </p:cNvSpPr>
            <p:nvPr/>
          </p:nvSpPr>
          <p:spPr bwMode="auto">
            <a:xfrm flipH="1" flipV="1">
              <a:off x="3216" y="570"/>
              <a:ext cx="3072" cy="48"/>
            </a:xfrm>
            <a:prstGeom prst="line">
              <a:avLst/>
            </a:prstGeom>
            <a:noFill/>
            <a:ln w="63500">
              <a:solidFill>
                <a:srgbClr val="000000"/>
              </a:solidFill>
              <a:round/>
              <a:headEnd/>
              <a:tailEnd/>
            </a:ln>
          </p:spPr>
          <p:txBody>
            <a:bodyPr/>
            <a:lstStyle/>
            <a:p>
              <a:endParaRPr lang="en-US"/>
            </a:p>
          </p:txBody>
        </p:sp>
        <p:sp>
          <p:nvSpPr>
            <p:cNvPr id="9224" name="Oval 29"/>
            <p:cNvSpPr>
              <a:spLocks noChangeAspect="1" noChangeArrowheads="1"/>
            </p:cNvSpPr>
            <p:nvPr/>
          </p:nvSpPr>
          <p:spPr bwMode="auto">
            <a:xfrm>
              <a:off x="5319" y="169"/>
              <a:ext cx="125" cy="114"/>
            </a:xfrm>
            <a:prstGeom prst="ellipse">
              <a:avLst/>
            </a:prstGeom>
            <a:solidFill>
              <a:srgbClr val="EB0700"/>
            </a:solidFill>
            <a:ln w="63500">
              <a:solidFill>
                <a:srgbClr val="000000"/>
              </a:solidFill>
              <a:round/>
              <a:headEnd/>
              <a:tailEnd/>
            </a:ln>
          </p:spPr>
          <p:txBody>
            <a:bodyPr wrap="none" anchor="ctr"/>
            <a:lstStyle/>
            <a:p>
              <a:endParaRPr lang="en-US">
                <a:latin typeface="Calibri" charset="0"/>
              </a:endParaRPr>
            </a:p>
          </p:txBody>
        </p:sp>
        <p:sp>
          <p:nvSpPr>
            <p:cNvPr id="483358" name="Text Box 30"/>
            <p:cNvSpPr txBox="1">
              <a:spLocks noChangeArrowheads="1"/>
            </p:cNvSpPr>
            <p:nvPr/>
          </p:nvSpPr>
          <p:spPr bwMode="auto">
            <a:xfrm>
              <a:off x="5288" y="48"/>
              <a:ext cx="792" cy="407"/>
            </a:xfrm>
            <a:prstGeom prst="rect">
              <a:avLst/>
            </a:prstGeom>
            <a:noFill/>
            <a:ln w="63500">
              <a:noFill/>
              <a:miter lim="800000"/>
              <a:headEnd/>
              <a:tailEnd/>
            </a:ln>
            <a:effectLst/>
          </p:spPr>
          <p:txBody>
            <a:bodyPr>
              <a:spAutoFit/>
            </a:bodyPr>
            <a:lstStyle/>
            <a:p>
              <a:pPr>
                <a:defRPr/>
              </a:pPr>
              <a:r>
                <a:rPr lang="en-US" b="1">
                  <a:solidFill>
                    <a:srgbClr val="EB0700"/>
                  </a:solidFill>
                  <a:effectLst>
                    <a:outerShdw blurRad="38100" dist="38100" dir="2700000" algn="tl">
                      <a:srgbClr val="FFFFFF"/>
                    </a:outerShdw>
                  </a:effectLst>
                  <a:latin typeface="Calibri" charset="0"/>
                </a:rPr>
                <a:t>Red Rock Pass</a:t>
              </a:r>
            </a:p>
          </p:txBody>
        </p:sp>
        <p:sp>
          <p:nvSpPr>
            <p:cNvPr id="9226" name="Line 31"/>
            <p:cNvSpPr>
              <a:spLocks noChangeShapeType="1"/>
            </p:cNvSpPr>
            <p:nvPr/>
          </p:nvSpPr>
          <p:spPr bwMode="auto">
            <a:xfrm flipH="1">
              <a:off x="3893" y="570"/>
              <a:ext cx="156" cy="3606"/>
            </a:xfrm>
            <a:prstGeom prst="line">
              <a:avLst/>
            </a:prstGeom>
            <a:noFill/>
            <a:ln w="63500">
              <a:solidFill>
                <a:srgbClr val="000000"/>
              </a:solidFill>
              <a:round/>
              <a:headEnd/>
              <a:tailEnd/>
            </a:ln>
          </p:spPr>
          <p:txBody>
            <a:bodyPr/>
            <a:lstStyle/>
            <a:p>
              <a:endParaRPr lang="en-US"/>
            </a:p>
          </p:txBody>
        </p:sp>
      </p:grpSp>
      <p:sp>
        <p:nvSpPr>
          <p:cNvPr id="10" name="Rectangle 9"/>
          <p:cNvSpPr/>
          <p:nvPr/>
        </p:nvSpPr>
        <p:spPr>
          <a:xfrm>
            <a:off x="381000" y="1219200"/>
            <a:ext cx="3962400" cy="5016758"/>
          </a:xfrm>
          <a:prstGeom prst="rect">
            <a:avLst/>
          </a:prstGeom>
        </p:spPr>
        <p:txBody>
          <a:bodyPr wrap="square">
            <a:spAutoFit/>
          </a:bodyPr>
          <a:lstStyle/>
          <a:p>
            <a:pPr lvl="0"/>
            <a:r>
              <a:rPr lang="en-US" sz="4000" dirty="0"/>
              <a:t>8,000 years ago, the lake was lowered when water broke through Red Rock Pass and flowed to the ocean</a:t>
            </a:r>
            <a:endParaRPr lang="en-US" sz="4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GlacialCoverage"/>
          <p:cNvPicPr>
            <a:picLocks noChangeAspect="1" noChangeArrowheads="1"/>
          </p:cNvPicPr>
          <p:nvPr/>
        </p:nvPicPr>
        <p:blipFill>
          <a:blip r:embed="rId3" cstate="print"/>
          <a:srcRect/>
          <a:stretch>
            <a:fillRect/>
          </a:stretch>
        </p:blipFill>
        <p:spPr bwMode="auto">
          <a:xfrm>
            <a:off x="4481513" y="190500"/>
            <a:ext cx="4495800" cy="6553200"/>
          </a:xfrm>
          <a:prstGeom prst="rect">
            <a:avLst/>
          </a:prstGeom>
          <a:noFill/>
          <a:ln w="25400">
            <a:solidFill>
              <a:srgbClr val="000000"/>
            </a:solidFill>
            <a:miter lim="800000"/>
            <a:headEnd/>
            <a:tailEnd/>
          </a:ln>
        </p:spPr>
      </p:pic>
      <p:sp>
        <p:nvSpPr>
          <p:cNvPr id="520198" name="Rectangle 6"/>
          <p:cNvSpPr>
            <a:spLocks noGrp="1" noChangeArrowheads="1"/>
          </p:cNvSpPr>
          <p:nvPr>
            <p:ph type="title" idx="4294967295"/>
          </p:nvPr>
        </p:nvSpPr>
        <p:spPr>
          <a:xfrm>
            <a:off x="22688" y="36603"/>
            <a:ext cx="4132263" cy="1143000"/>
          </a:xfrm>
        </p:spPr>
        <p:txBody>
          <a:bodyPr>
            <a:normAutofit fontScale="90000"/>
          </a:bodyPr>
          <a:lstStyle/>
          <a:p>
            <a:pPr eaLnBrk="1" hangingPunct="1">
              <a:defRPr/>
            </a:pPr>
            <a:r>
              <a:rPr lang="en-US" sz="2900" b="1" dirty="0" smtClean="0">
                <a:effectLst>
                  <a:outerShdw blurRad="38100" dist="38100" dir="2700000" algn="tl">
                    <a:srgbClr val="1F497D"/>
                  </a:outerShdw>
                </a:effectLst>
              </a:rPr>
              <a:t>Lake Bonneville and Ice Coverage in Utah </a:t>
            </a:r>
            <a:br>
              <a:rPr lang="en-US" sz="2900" b="1" dirty="0" smtClean="0">
                <a:effectLst>
                  <a:outerShdw blurRad="38100" dist="38100" dir="2700000" algn="tl">
                    <a:srgbClr val="1F497D"/>
                  </a:outerShdw>
                </a:effectLst>
              </a:rPr>
            </a:br>
            <a:r>
              <a:rPr lang="en-US" sz="2000" b="1" dirty="0" smtClean="0">
                <a:effectLst>
                  <a:outerShdw blurRad="38100" dist="38100" dir="2700000" algn="tl">
                    <a:srgbClr val="1F497D"/>
                  </a:outerShdw>
                </a:effectLst>
              </a:rPr>
              <a:t>~18,000 years ago</a:t>
            </a:r>
          </a:p>
        </p:txBody>
      </p:sp>
      <p:sp>
        <p:nvSpPr>
          <p:cNvPr id="520199" name="Text Box 7"/>
          <p:cNvSpPr txBox="1">
            <a:spLocks noChangeArrowheads="1"/>
          </p:cNvSpPr>
          <p:nvPr/>
        </p:nvSpPr>
        <p:spPr bwMode="auto">
          <a:xfrm>
            <a:off x="4878388" y="1371600"/>
            <a:ext cx="1292225" cy="708025"/>
          </a:xfrm>
          <a:prstGeom prst="rect">
            <a:avLst/>
          </a:prstGeom>
          <a:noFill/>
          <a:ln w="25400">
            <a:noFill/>
            <a:miter lim="800000"/>
            <a:headEnd/>
            <a:tailEnd/>
          </a:ln>
          <a:effectLst/>
        </p:spPr>
        <p:txBody>
          <a:bodyPr wrap="none">
            <a:spAutoFit/>
          </a:bodyPr>
          <a:lstStyle/>
          <a:p>
            <a:pPr>
              <a:defRPr/>
            </a:pPr>
            <a:r>
              <a:rPr lang="en-US" sz="2000" b="1" i="1">
                <a:effectLst>
                  <a:outerShdw blurRad="38100" dist="38100" dir="2700000" algn="tl">
                    <a:srgbClr val="1F497D"/>
                  </a:outerShdw>
                </a:effectLst>
                <a:latin typeface="Calibri" charset="0"/>
              </a:rPr>
              <a:t>Lake</a:t>
            </a:r>
          </a:p>
          <a:p>
            <a:pPr>
              <a:defRPr/>
            </a:pPr>
            <a:r>
              <a:rPr lang="en-US" sz="2000" b="1" i="1">
                <a:effectLst>
                  <a:outerShdw blurRad="38100" dist="38100" dir="2700000" algn="tl">
                    <a:srgbClr val="1F497D"/>
                  </a:outerShdw>
                </a:effectLst>
                <a:latin typeface="Calibri" charset="0"/>
              </a:rPr>
              <a:t>Bonneville</a:t>
            </a:r>
          </a:p>
        </p:txBody>
      </p:sp>
      <p:sp>
        <p:nvSpPr>
          <p:cNvPr id="520200" name="Text Box 8"/>
          <p:cNvSpPr txBox="1">
            <a:spLocks noChangeArrowheads="1"/>
          </p:cNvSpPr>
          <p:nvPr/>
        </p:nvSpPr>
        <p:spPr bwMode="auto">
          <a:xfrm>
            <a:off x="7246938" y="2362200"/>
            <a:ext cx="1897062" cy="701675"/>
          </a:xfrm>
          <a:prstGeom prst="rect">
            <a:avLst/>
          </a:prstGeom>
          <a:noFill/>
          <a:ln w="25400">
            <a:noFill/>
            <a:miter lim="800000"/>
            <a:headEnd/>
            <a:tailEnd/>
          </a:ln>
          <a:effectLst/>
        </p:spPr>
        <p:txBody>
          <a:bodyPr>
            <a:spAutoFit/>
          </a:bodyPr>
          <a:lstStyle/>
          <a:p>
            <a:pPr>
              <a:defRPr/>
            </a:pPr>
            <a:r>
              <a:rPr lang="en-US" sz="2000" b="1">
                <a:effectLst>
                  <a:outerShdw blurRad="38100" dist="38100" dir="2700000" algn="tl">
                    <a:srgbClr val="1F497D"/>
                  </a:outerShdw>
                </a:effectLst>
                <a:latin typeface="Calibri" charset="0"/>
              </a:rPr>
              <a:t>Uinta Mountains</a:t>
            </a:r>
          </a:p>
        </p:txBody>
      </p:sp>
      <p:sp>
        <p:nvSpPr>
          <p:cNvPr id="520202" name="Text Box 10"/>
          <p:cNvSpPr txBox="1">
            <a:spLocks noChangeArrowheads="1"/>
          </p:cNvSpPr>
          <p:nvPr/>
        </p:nvSpPr>
        <p:spPr bwMode="auto">
          <a:xfrm>
            <a:off x="7092950" y="3794125"/>
            <a:ext cx="1090613" cy="708025"/>
          </a:xfrm>
          <a:prstGeom prst="rect">
            <a:avLst/>
          </a:prstGeom>
          <a:noFill/>
          <a:ln w="25400">
            <a:noFill/>
            <a:miter lim="800000"/>
            <a:headEnd/>
            <a:tailEnd/>
          </a:ln>
          <a:effectLst/>
        </p:spPr>
        <p:txBody>
          <a:bodyPr wrap="none">
            <a:spAutoFit/>
          </a:bodyPr>
          <a:lstStyle/>
          <a:p>
            <a:pPr>
              <a:defRPr/>
            </a:pPr>
            <a:r>
              <a:rPr lang="en-US" sz="2000" b="1">
                <a:effectLst>
                  <a:outerShdw blurRad="38100" dist="38100" dir="2700000" algn="tl">
                    <a:srgbClr val="1F497D"/>
                  </a:outerShdw>
                </a:effectLst>
                <a:latin typeface="Calibri" charset="0"/>
              </a:rPr>
              <a:t>Wasatch</a:t>
            </a:r>
          </a:p>
          <a:p>
            <a:pPr>
              <a:defRPr/>
            </a:pPr>
            <a:r>
              <a:rPr lang="en-US" sz="2000" b="1">
                <a:effectLst>
                  <a:outerShdw blurRad="38100" dist="38100" dir="2700000" algn="tl">
                    <a:srgbClr val="1F497D"/>
                  </a:outerShdw>
                </a:effectLst>
                <a:latin typeface="Calibri" charset="0"/>
              </a:rPr>
              <a:t>Range</a:t>
            </a:r>
          </a:p>
        </p:txBody>
      </p:sp>
      <p:sp>
        <p:nvSpPr>
          <p:cNvPr id="6151" name="Line 11"/>
          <p:cNvSpPr>
            <a:spLocks noChangeShapeType="1"/>
          </p:cNvSpPr>
          <p:nvPr/>
        </p:nvSpPr>
        <p:spPr bwMode="auto">
          <a:xfrm flipH="1" flipV="1">
            <a:off x="7518400" y="2057400"/>
            <a:ext cx="271463" cy="609600"/>
          </a:xfrm>
          <a:prstGeom prst="line">
            <a:avLst/>
          </a:prstGeom>
          <a:noFill/>
          <a:ln w="50800">
            <a:solidFill>
              <a:srgbClr val="FF0000"/>
            </a:solidFill>
            <a:round/>
            <a:headEnd/>
            <a:tailEnd type="triangle" w="med" len="med"/>
          </a:ln>
        </p:spPr>
        <p:txBody>
          <a:bodyPr/>
          <a:lstStyle/>
          <a:p>
            <a:endParaRPr lang="en-US"/>
          </a:p>
        </p:txBody>
      </p:sp>
      <p:sp>
        <p:nvSpPr>
          <p:cNvPr id="6152" name="Line 12"/>
          <p:cNvSpPr>
            <a:spLocks noChangeShapeType="1"/>
          </p:cNvSpPr>
          <p:nvPr/>
        </p:nvSpPr>
        <p:spPr bwMode="auto">
          <a:xfrm flipH="1" flipV="1">
            <a:off x="6637338" y="2590800"/>
            <a:ext cx="609600" cy="1143000"/>
          </a:xfrm>
          <a:prstGeom prst="line">
            <a:avLst/>
          </a:prstGeom>
          <a:noFill/>
          <a:ln w="50800">
            <a:solidFill>
              <a:srgbClr val="FF0000"/>
            </a:solidFill>
            <a:round/>
            <a:headEnd/>
            <a:tailEnd type="triangle" w="med" len="med"/>
          </a:ln>
        </p:spPr>
        <p:txBody>
          <a:bodyPr/>
          <a:lstStyle/>
          <a:p>
            <a:endParaRPr lang="en-US"/>
          </a:p>
        </p:txBody>
      </p:sp>
      <p:sp>
        <p:nvSpPr>
          <p:cNvPr id="2" name="Rectangle 1"/>
          <p:cNvSpPr/>
          <p:nvPr/>
        </p:nvSpPr>
        <p:spPr>
          <a:xfrm>
            <a:off x="3045" y="1371600"/>
            <a:ext cx="3806955" cy="4031873"/>
          </a:xfrm>
          <a:prstGeom prst="rect">
            <a:avLst/>
          </a:prstGeom>
        </p:spPr>
        <p:txBody>
          <a:bodyPr wrap="square">
            <a:spAutoFit/>
          </a:bodyPr>
          <a:lstStyle/>
          <a:p>
            <a:pPr lvl="0"/>
            <a:r>
              <a:rPr lang="en-US" sz="3200" dirty="0"/>
              <a:t>Mountain streams flowing into the lake deposited sediment, forming the best soil for </a:t>
            </a:r>
            <a:r>
              <a:rPr lang="en-US" sz="3200" u="sng" dirty="0"/>
              <a:t>farming </a:t>
            </a:r>
            <a:r>
              <a:rPr lang="en-US" sz="3200" dirty="0"/>
              <a:t>in the state and large gravel deposits</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Paleozoic Era</a:t>
            </a:r>
            <a:endParaRPr lang="en-US" dirty="0"/>
          </a:p>
        </p:txBody>
      </p:sp>
      <p:sp>
        <p:nvSpPr>
          <p:cNvPr id="3" name="Content Placeholder 2"/>
          <p:cNvSpPr>
            <a:spLocks noGrp="1"/>
          </p:cNvSpPr>
          <p:nvPr>
            <p:ph idx="1"/>
          </p:nvPr>
        </p:nvSpPr>
        <p:spPr>
          <a:xfrm>
            <a:off x="457200" y="1600200"/>
            <a:ext cx="8229600" cy="2895600"/>
          </a:xfrm>
        </p:spPr>
        <p:txBody>
          <a:bodyPr/>
          <a:lstStyle/>
          <a:p>
            <a:r>
              <a:rPr lang="en-US" dirty="0" smtClean="0"/>
              <a:t> The Paleozoic Era means “ancient Life”</a:t>
            </a:r>
          </a:p>
          <a:p>
            <a:r>
              <a:rPr lang="en-US" dirty="0" smtClean="0"/>
              <a:t>Fossil Fuels  such as Oil, Coal, and Natural Gas were starting to form.</a:t>
            </a:r>
          </a:p>
          <a:p>
            <a:r>
              <a:rPr lang="en-US" dirty="0" smtClean="0"/>
              <a:t>Fossil Fuels are formed by the remains of decaying plants and animals.</a:t>
            </a:r>
          </a:p>
        </p:txBody>
      </p:sp>
      <p:pic>
        <p:nvPicPr>
          <p:cNvPr id="2050" name="Picture 2"/>
          <p:cNvPicPr>
            <a:picLocks noChangeAspect="1" noChangeArrowheads="1"/>
          </p:cNvPicPr>
          <p:nvPr/>
        </p:nvPicPr>
        <p:blipFill>
          <a:blip r:embed="rId2" cstate="print"/>
          <a:srcRect/>
          <a:stretch>
            <a:fillRect/>
          </a:stretch>
        </p:blipFill>
        <p:spPr bwMode="auto">
          <a:xfrm>
            <a:off x="6096000" y="3921125"/>
            <a:ext cx="2819400"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idx="4294967295"/>
          </p:nvPr>
        </p:nvSpPr>
        <p:spPr>
          <a:xfrm>
            <a:off x="0" y="762000"/>
            <a:ext cx="3200400" cy="1143000"/>
          </a:xfrm>
        </p:spPr>
        <p:txBody>
          <a:bodyPr>
            <a:normAutofit/>
          </a:bodyPr>
          <a:lstStyle/>
          <a:p>
            <a:pPr eaLnBrk="1" hangingPunct="1">
              <a:defRPr/>
            </a:pPr>
            <a:r>
              <a:rPr lang="en-US" sz="3200" b="1" smtClean="0">
                <a:effectLst>
                  <a:outerShdw blurRad="38100" dist="38100" dir="2700000" algn="tl">
                    <a:srgbClr val="1F497D"/>
                  </a:outerShdw>
                </a:effectLst>
              </a:rPr>
              <a:t>Bonneville</a:t>
            </a:r>
            <a:br>
              <a:rPr lang="en-US" sz="3200" b="1" smtClean="0">
                <a:effectLst>
                  <a:outerShdw blurRad="38100" dist="38100" dir="2700000" algn="tl">
                    <a:srgbClr val="1F497D"/>
                  </a:outerShdw>
                </a:effectLst>
              </a:rPr>
            </a:br>
            <a:r>
              <a:rPr lang="en-US" sz="3200" b="1" smtClean="0">
                <a:effectLst>
                  <a:outerShdw blurRad="38100" dist="38100" dir="2700000" algn="tl">
                    <a:srgbClr val="1F497D"/>
                  </a:outerShdw>
                </a:effectLst>
              </a:rPr>
              <a:t>Shoreline</a:t>
            </a:r>
          </a:p>
        </p:txBody>
      </p:sp>
      <p:sp>
        <p:nvSpPr>
          <p:cNvPr id="8196" name="Text Box 4"/>
          <p:cNvSpPr txBox="1">
            <a:spLocks noChangeArrowheads="1"/>
          </p:cNvSpPr>
          <p:nvPr/>
        </p:nvSpPr>
        <p:spPr bwMode="auto">
          <a:xfrm>
            <a:off x="338138" y="2108200"/>
            <a:ext cx="2473325" cy="461963"/>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~18,000 years ago</a:t>
            </a:r>
          </a:p>
        </p:txBody>
      </p:sp>
      <p:pic>
        <p:nvPicPr>
          <p:cNvPr id="2" name="Picture 2"/>
          <p:cNvPicPr>
            <a:picLocks noChangeAspect="1" noChangeArrowheads="1"/>
          </p:cNvPicPr>
          <p:nvPr/>
        </p:nvPicPr>
        <p:blipFill>
          <a:blip r:embed="rId3" cstate="print"/>
          <a:srcRect l="1311" t="375" r="11382" b="1064"/>
          <a:stretch>
            <a:fillRect/>
          </a:stretch>
        </p:blipFill>
        <p:spPr bwMode="auto">
          <a:xfrm>
            <a:off x="3792538" y="395288"/>
            <a:ext cx="4468812" cy="6462712"/>
          </a:xfrm>
          <a:prstGeom prst="rect">
            <a:avLst/>
          </a:prstGeom>
          <a:noFill/>
          <a:ln w="25400">
            <a:solidFill>
              <a:srgbClr val="000000"/>
            </a:solidFill>
            <a:miter lim="800000"/>
            <a:headEnd/>
            <a:tailEnd/>
          </a:ln>
        </p:spPr>
      </p:pic>
      <p:grpSp>
        <p:nvGrpSpPr>
          <p:cNvPr id="3" name="Group 28"/>
          <p:cNvGrpSpPr>
            <a:grpSpLocks/>
          </p:cNvGrpSpPr>
          <p:nvPr/>
        </p:nvGrpSpPr>
        <p:grpSpPr bwMode="auto">
          <a:xfrm>
            <a:off x="5961063" y="2209800"/>
            <a:ext cx="1843087" cy="3243263"/>
            <a:chOff x="4176" y="1272"/>
            <a:chExt cx="1307" cy="2043"/>
          </a:xfrm>
        </p:grpSpPr>
        <p:grpSp>
          <p:nvGrpSpPr>
            <p:cNvPr id="4" name="Group 29"/>
            <p:cNvGrpSpPr>
              <a:grpSpLocks/>
            </p:cNvGrpSpPr>
            <p:nvPr/>
          </p:nvGrpSpPr>
          <p:grpSpPr bwMode="auto">
            <a:xfrm>
              <a:off x="4564" y="1272"/>
              <a:ext cx="724" cy="363"/>
              <a:chOff x="4560" y="1272"/>
              <a:chExt cx="724" cy="363"/>
            </a:xfrm>
          </p:grpSpPr>
          <p:sp>
            <p:nvSpPr>
              <p:cNvPr id="8222" name="Oval 30"/>
              <p:cNvSpPr>
                <a:spLocks noChangeAspect="1" noChangeArrowheads="1"/>
              </p:cNvSpPr>
              <p:nvPr/>
            </p:nvSpPr>
            <p:spPr bwMode="auto">
              <a:xfrm>
                <a:off x="4905" y="1272"/>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8223" name="Text Box 31"/>
              <p:cNvSpPr txBox="1">
                <a:spLocks noChangeArrowheads="1"/>
              </p:cNvSpPr>
              <p:nvPr/>
            </p:nvSpPr>
            <p:spPr bwMode="auto">
              <a:xfrm>
                <a:off x="4560" y="1344"/>
                <a:ext cx="724" cy="291"/>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Ogden</a:t>
                </a:r>
              </a:p>
            </p:txBody>
          </p:sp>
        </p:grpSp>
        <p:grpSp>
          <p:nvGrpSpPr>
            <p:cNvPr id="5" name="Group 32"/>
            <p:cNvGrpSpPr>
              <a:grpSpLocks/>
            </p:cNvGrpSpPr>
            <p:nvPr/>
          </p:nvGrpSpPr>
          <p:grpSpPr bwMode="auto">
            <a:xfrm>
              <a:off x="4176" y="2904"/>
              <a:ext cx="614" cy="411"/>
              <a:chOff x="4176" y="2904"/>
              <a:chExt cx="614" cy="411"/>
            </a:xfrm>
          </p:grpSpPr>
          <p:sp>
            <p:nvSpPr>
              <p:cNvPr id="8220" name="Oval 33"/>
              <p:cNvSpPr>
                <a:spLocks noChangeAspect="1" noChangeArrowheads="1"/>
              </p:cNvSpPr>
              <p:nvPr/>
            </p:nvSpPr>
            <p:spPr bwMode="auto">
              <a:xfrm>
                <a:off x="4458" y="2904"/>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8226" name="Text Box 34"/>
              <p:cNvSpPr txBox="1">
                <a:spLocks noChangeArrowheads="1"/>
              </p:cNvSpPr>
              <p:nvPr/>
            </p:nvSpPr>
            <p:spPr bwMode="auto">
              <a:xfrm>
                <a:off x="4176" y="3024"/>
                <a:ext cx="614" cy="291"/>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Delta</a:t>
                </a:r>
              </a:p>
            </p:txBody>
          </p:sp>
        </p:grpSp>
        <p:grpSp>
          <p:nvGrpSpPr>
            <p:cNvPr id="6" name="Group 35"/>
            <p:cNvGrpSpPr>
              <a:grpSpLocks/>
            </p:cNvGrpSpPr>
            <p:nvPr/>
          </p:nvGrpSpPr>
          <p:grpSpPr bwMode="auto">
            <a:xfrm>
              <a:off x="4704" y="2688"/>
              <a:ext cx="672" cy="363"/>
              <a:chOff x="4704" y="2664"/>
              <a:chExt cx="672" cy="363"/>
            </a:xfrm>
          </p:grpSpPr>
          <p:sp>
            <p:nvSpPr>
              <p:cNvPr id="8218" name="Oval 36"/>
              <p:cNvSpPr>
                <a:spLocks noChangeAspect="1" noChangeArrowheads="1"/>
              </p:cNvSpPr>
              <p:nvPr/>
            </p:nvSpPr>
            <p:spPr bwMode="auto">
              <a:xfrm>
                <a:off x="5015" y="2664"/>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8229" name="Text Box 37"/>
              <p:cNvSpPr txBox="1">
                <a:spLocks noChangeArrowheads="1"/>
              </p:cNvSpPr>
              <p:nvPr/>
            </p:nvSpPr>
            <p:spPr bwMode="auto">
              <a:xfrm>
                <a:off x="4704" y="2736"/>
                <a:ext cx="672" cy="291"/>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Nephi</a:t>
                </a:r>
              </a:p>
            </p:txBody>
          </p:sp>
        </p:grpSp>
        <p:grpSp>
          <p:nvGrpSpPr>
            <p:cNvPr id="7" name="Group 38"/>
            <p:cNvGrpSpPr>
              <a:grpSpLocks/>
            </p:cNvGrpSpPr>
            <p:nvPr/>
          </p:nvGrpSpPr>
          <p:grpSpPr bwMode="auto">
            <a:xfrm>
              <a:off x="4827" y="2184"/>
              <a:ext cx="656" cy="363"/>
              <a:chOff x="4848" y="2184"/>
              <a:chExt cx="656" cy="363"/>
            </a:xfrm>
          </p:grpSpPr>
          <p:sp>
            <p:nvSpPr>
              <p:cNvPr id="8216" name="Oval 39"/>
              <p:cNvSpPr>
                <a:spLocks noChangeAspect="1" noChangeArrowheads="1"/>
              </p:cNvSpPr>
              <p:nvPr/>
            </p:nvSpPr>
            <p:spPr bwMode="auto">
              <a:xfrm>
                <a:off x="5158" y="2184"/>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8232" name="Text Box 40"/>
              <p:cNvSpPr txBox="1">
                <a:spLocks noChangeArrowheads="1"/>
              </p:cNvSpPr>
              <p:nvPr/>
            </p:nvSpPr>
            <p:spPr bwMode="auto">
              <a:xfrm>
                <a:off x="4848" y="2256"/>
                <a:ext cx="656" cy="291"/>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Provo</a:t>
                </a:r>
              </a:p>
            </p:txBody>
          </p:sp>
        </p:grpSp>
        <p:grpSp>
          <p:nvGrpSpPr>
            <p:cNvPr id="8" name="Group 41"/>
            <p:cNvGrpSpPr>
              <a:grpSpLocks/>
            </p:cNvGrpSpPr>
            <p:nvPr/>
          </p:nvGrpSpPr>
          <p:grpSpPr bwMode="auto">
            <a:xfrm>
              <a:off x="4510" y="1776"/>
              <a:ext cx="929" cy="411"/>
              <a:chOff x="4752" y="1776"/>
              <a:chExt cx="929" cy="411"/>
            </a:xfrm>
          </p:grpSpPr>
          <p:sp>
            <p:nvSpPr>
              <p:cNvPr id="8214" name="Oval 42"/>
              <p:cNvSpPr>
                <a:spLocks noChangeAspect="1" noChangeArrowheads="1"/>
              </p:cNvSpPr>
              <p:nvPr/>
            </p:nvSpPr>
            <p:spPr bwMode="auto">
              <a:xfrm>
                <a:off x="5244" y="1776"/>
                <a:ext cx="121" cy="121"/>
              </a:xfrm>
              <a:prstGeom prst="ellipse">
                <a:avLst/>
              </a:prstGeom>
              <a:solidFill>
                <a:schemeClr val="tx2"/>
              </a:solidFill>
              <a:ln w="38100">
                <a:solidFill>
                  <a:srgbClr val="000000"/>
                </a:solidFill>
                <a:round/>
                <a:headEnd/>
                <a:tailEnd/>
              </a:ln>
            </p:spPr>
            <p:txBody>
              <a:bodyPr wrap="none" anchor="ctr"/>
              <a:lstStyle/>
              <a:p>
                <a:endParaRPr lang="en-US">
                  <a:latin typeface="Calibri" charset="0"/>
                </a:endParaRPr>
              </a:p>
            </p:txBody>
          </p:sp>
          <p:sp>
            <p:nvSpPr>
              <p:cNvPr id="8235" name="Text Box 43"/>
              <p:cNvSpPr txBox="1">
                <a:spLocks noChangeArrowheads="1"/>
              </p:cNvSpPr>
              <p:nvPr/>
            </p:nvSpPr>
            <p:spPr bwMode="auto">
              <a:xfrm>
                <a:off x="4752" y="1896"/>
                <a:ext cx="929" cy="291"/>
              </a:xfrm>
              <a:prstGeom prst="rect">
                <a:avLst/>
              </a:prstGeom>
              <a:noFill/>
              <a:ln w="63500">
                <a:noFill/>
                <a:miter lim="800000"/>
                <a:headEnd/>
                <a:tailEnd/>
              </a:ln>
              <a:effectLst/>
            </p:spPr>
            <p:txBody>
              <a:bodyPr wrap="none">
                <a:spAutoFit/>
              </a:bodyPr>
              <a:lstStyle/>
              <a:p>
                <a:pPr>
                  <a:defRPr/>
                </a:pPr>
                <a:r>
                  <a:rPr lang="en-US" sz="2400" b="1">
                    <a:effectLst>
                      <a:outerShdw blurRad="38100" dist="38100" dir="2700000" algn="tl">
                        <a:srgbClr val="1F497D"/>
                      </a:outerShdw>
                    </a:effectLst>
                    <a:latin typeface="Calibri" charset="0"/>
                  </a:rPr>
                  <a:t>Salt Lake</a:t>
                </a:r>
              </a:p>
            </p:txBody>
          </p:sp>
        </p:grpSp>
      </p:grpSp>
      <p:grpSp>
        <p:nvGrpSpPr>
          <p:cNvPr id="9" name="Group 47"/>
          <p:cNvGrpSpPr>
            <a:grpSpLocks/>
          </p:cNvGrpSpPr>
          <p:nvPr/>
        </p:nvGrpSpPr>
        <p:grpSpPr bwMode="auto">
          <a:xfrm>
            <a:off x="4387850" y="538163"/>
            <a:ext cx="1495425" cy="1266825"/>
            <a:chOff x="3533" y="163"/>
            <a:chExt cx="1060" cy="798"/>
          </a:xfrm>
        </p:grpSpPr>
        <p:sp>
          <p:nvSpPr>
            <p:cNvPr id="8206" name="Text Box 48"/>
            <p:cNvSpPr txBox="1">
              <a:spLocks noChangeArrowheads="1"/>
            </p:cNvSpPr>
            <p:nvPr/>
          </p:nvSpPr>
          <p:spPr bwMode="auto">
            <a:xfrm>
              <a:off x="4128" y="593"/>
              <a:ext cx="465" cy="368"/>
            </a:xfrm>
            <a:prstGeom prst="rect">
              <a:avLst/>
            </a:prstGeom>
            <a:noFill/>
            <a:ln w="63500">
              <a:noFill/>
              <a:miter lim="800000"/>
              <a:headEnd/>
              <a:tailEnd/>
            </a:ln>
          </p:spPr>
          <p:txBody>
            <a:bodyPr wrap="none">
              <a:spAutoFit/>
            </a:bodyPr>
            <a:lstStyle/>
            <a:p>
              <a:r>
                <a:rPr lang="en-US" sz="3200" b="1">
                  <a:solidFill>
                    <a:srgbClr val="000000"/>
                  </a:solidFill>
                  <a:latin typeface="Calibri" charset="0"/>
                </a:rPr>
                <a:t>UT</a:t>
              </a:r>
            </a:p>
          </p:txBody>
        </p:sp>
        <p:sp>
          <p:nvSpPr>
            <p:cNvPr id="8207" name="Text Box 49"/>
            <p:cNvSpPr txBox="1">
              <a:spLocks noChangeArrowheads="1"/>
            </p:cNvSpPr>
            <p:nvPr/>
          </p:nvSpPr>
          <p:spPr bwMode="auto">
            <a:xfrm>
              <a:off x="3840" y="163"/>
              <a:ext cx="391" cy="368"/>
            </a:xfrm>
            <a:prstGeom prst="rect">
              <a:avLst/>
            </a:prstGeom>
            <a:noFill/>
            <a:ln w="63500">
              <a:noFill/>
              <a:miter lim="800000"/>
              <a:headEnd/>
              <a:tailEnd/>
            </a:ln>
          </p:spPr>
          <p:txBody>
            <a:bodyPr wrap="none">
              <a:spAutoFit/>
            </a:bodyPr>
            <a:lstStyle/>
            <a:p>
              <a:r>
                <a:rPr lang="en-US" sz="3200" b="1">
                  <a:solidFill>
                    <a:srgbClr val="000000"/>
                  </a:solidFill>
                  <a:latin typeface="Calibri" charset="0"/>
                </a:rPr>
                <a:t>ID</a:t>
              </a:r>
            </a:p>
          </p:txBody>
        </p:sp>
        <p:sp>
          <p:nvSpPr>
            <p:cNvPr id="8208" name="Text Box 50"/>
            <p:cNvSpPr txBox="1">
              <a:spLocks noChangeArrowheads="1"/>
            </p:cNvSpPr>
            <p:nvPr/>
          </p:nvSpPr>
          <p:spPr bwMode="auto">
            <a:xfrm>
              <a:off x="3533" y="576"/>
              <a:ext cx="494" cy="368"/>
            </a:xfrm>
            <a:prstGeom prst="rect">
              <a:avLst/>
            </a:prstGeom>
            <a:noFill/>
            <a:ln w="63500">
              <a:noFill/>
              <a:miter lim="800000"/>
              <a:headEnd/>
              <a:tailEnd/>
            </a:ln>
          </p:spPr>
          <p:txBody>
            <a:bodyPr wrap="none">
              <a:spAutoFit/>
            </a:bodyPr>
            <a:lstStyle/>
            <a:p>
              <a:r>
                <a:rPr lang="en-US" sz="3200" b="1">
                  <a:solidFill>
                    <a:srgbClr val="000000"/>
                  </a:solidFill>
                  <a:latin typeface="Calibri" charset="0"/>
                </a:rPr>
                <a:t>NV</a:t>
              </a:r>
            </a:p>
          </p:txBody>
        </p:sp>
      </p:grpSp>
      <p:sp>
        <p:nvSpPr>
          <p:cNvPr id="8199" name="Line 52"/>
          <p:cNvSpPr>
            <a:spLocks noChangeShapeType="1"/>
          </p:cNvSpPr>
          <p:nvPr/>
        </p:nvSpPr>
        <p:spPr bwMode="auto">
          <a:xfrm flipH="1" flipV="1">
            <a:off x="3860800" y="990600"/>
            <a:ext cx="4481513" cy="128588"/>
          </a:xfrm>
          <a:prstGeom prst="line">
            <a:avLst/>
          </a:prstGeom>
          <a:noFill/>
          <a:ln w="63500">
            <a:solidFill>
              <a:srgbClr val="000000"/>
            </a:solidFill>
            <a:round/>
            <a:headEnd/>
            <a:tailEnd/>
          </a:ln>
        </p:spPr>
        <p:txBody>
          <a:bodyPr/>
          <a:lstStyle/>
          <a:p>
            <a:endParaRPr lang="en-US"/>
          </a:p>
        </p:txBody>
      </p:sp>
      <p:sp>
        <p:nvSpPr>
          <p:cNvPr id="8200" name="Line 53"/>
          <p:cNvSpPr>
            <a:spLocks noChangeShapeType="1"/>
          </p:cNvSpPr>
          <p:nvPr/>
        </p:nvSpPr>
        <p:spPr bwMode="auto">
          <a:xfrm flipV="1">
            <a:off x="4808538" y="838200"/>
            <a:ext cx="271462" cy="5638800"/>
          </a:xfrm>
          <a:prstGeom prst="line">
            <a:avLst/>
          </a:prstGeom>
          <a:noFill/>
          <a:ln w="63500">
            <a:solidFill>
              <a:srgbClr val="000000"/>
            </a:solidFill>
            <a:round/>
            <a:headEnd/>
            <a:tailEnd/>
          </a:ln>
        </p:spPr>
        <p:txBody>
          <a:bodyPr/>
          <a:lstStyle/>
          <a:p>
            <a:endParaRPr lang="en-US"/>
          </a:p>
        </p:txBody>
      </p:sp>
      <p:grpSp>
        <p:nvGrpSpPr>
          <p:cNvPr id="10" name="Group 59"/>
          <p:cNvGrpSpPr>
            <a:grpSpLocks/>
          </p:cNvGrpSpPr>
          <p:nvPr/>
        </p:nvGrpSpPr>
        <p:grpSpPr bwMode="auto">
          <a:xfrm>
            <a:off x="6977063" y="354013"/>
            <a:ext cx="1030287" cy="915987"/>
            <a:chOff x="5136" y="118"/>
            <a:chExt cx="730" cy="577"/>
          </a:xfrm>
        </p:grpSpPr>
        <p:sp>
          <p:nvSpPr>
            <p:cNvPr id="8204" name="Oval 56"/>
            <p:cNvSpPr>
              <a:spLocks noChangeAspect="1" noChangeArrowheads="1"/>
            </p:cNvSpPr>
            <p:nvPr/>
          </p:nvSpPr>
          <p:spPr bwMode="auto">
            <a:xfrm>
              <a:off x="5165" y="192"/>
              <a:ext cx="115" cy="115"/>
            </a:xfrm>
            <a:prstGeom prst="ellipse">
              <a:avLst/>
            </a:prstGeom>
            <a:solidFill>
              <a:srgbClr val="EB0700"/>
            </a:solidFill>
            <a:ln w="63500">
              <a:solidFill>
                <a:srgbClr val="000000"/>
              </a:solidFill>
              <a:round/>
              <a:headEnd/>
              <a:tailEnd/>
            </a:ln>
          </p:spPr>
          <p:txBody>
            <a:bodyPr wrap="none" anchor="ctr"/>
            <a:lstStyle/>
            <a:p>
              <a:endParaRPr lang="en-US">
                <a:latin typeface="Calibri" charset="0"/>
              </a:endParaRPr>
            </a:p>
          </p:txBody>
        </p:sp>
        <p:sp>
          <p:nvSpPr>
            <p:cNvPr id="8249" name="Text Box 57"/>
            <p:cNvSpPr txBox="1">
              <a:spLocks noChangeArrowheads="1"/>
            </p:cNvSpPr>
            <p:nvPr/>
          </p:nvSpPr>
          <p:spPr bwMode="auto">
            <a:xfrm>
              <a:off x="5136" y="118"/>
              <a:ext cx="730" cy="577"/>
            </a:xfrm>
            <a:prstGeom prst="rect">
              <a:avLst/>
            </a:prstGeom>
            <a:noFill/>
            <a:ln w="63500">
              <a:noFill/>
              <a:miter lim="800000"/>
              <a:headEnd/>
              <a:tailEnd/>
            </a:ln>
            <a:effectLst/>
          </p:spPr>
          <p:txBody>
            <a:bodyPr>
              <a:spAutoFit/>
            </a:bodyPr>
            <a:lstStyle/>
            <a:p>
              <a:pPr>
                <a:defRPr/>
              </a:pPr>
              <a:r>
                <a:rPr lang="en-US" b="1">
                  <a:solidFill>
                    <a:srgbClr val="EB0700"/>
                  </a:solidFill>
                  <a:effectLst>
                    <a:outerShdw blurRad="38100" dist="38100" dir="2700000" algn="tl">
                      <a:srgbClr val="FFFFFF"/>
                    </a:outerShdw>
                  </a:effectLst>
                  <a:latin typeface="Calibri" charset="0"/>
                </a:rPr>
                <a:t>Red Rock Pass</a:t>
              </a:r>
            </a:p>
          </p:txBody>
        </p:sp>
      </p:grpSp>
      <p:sp>
        <p:nvSpPr>
          <p:cNvPr id="8202" name="Text Box 62"/>
          <p:cNvSpPr txBox="1">
            <a:spLocks noChangeArrowheads="1"/>
          </p:cNvSpPr>
          <p:nvPr/>
        </p:nvSpPr>
        <p:spPr bwMode="auto">
          <a:xfrm>
            <a:off x="4198938" y="2895600"/>
            <a:ext cx="2371725" cy="336550"/>
          </a:xfrm>
          <a:prstGeom prst="rect">
            <a:avLst/>
          </a:prstGeom>
          <a:noFill/>
          <a:ln w="25400">
            <a:noFill/>
            <a:miter lim="800000"/>
            <a:headEnd/>
            <a:tailEnd/>
          </a:ln>
        </p:spPr>
        <p:txBody>
          <a:bodyPr>
            <a:spAutoFit/>
          </a:bodyPr>
          <a:lstStyle/>
          <a:p>
            <a:pPr>
              <a:spcBef>
                <a:spcPct val="50000"/>
              </a:spcBef>
            </a:pPr>
            <a:r>
              <a:rPr lang="en-US" sz="1600" b="1">
                <a:latin typeface="Calibri" charset="0"/>
              </a:rPr>
              <a:t>Point of the Mountain</a:t>
            </a:r>
          </a:p>
        </p:txBody>
      </p:sp>
      <p:sp>
        <p:nvSpPr>
          <p:cNvPr id="8203" name="Line 63"/>
          <p:cNvSpPr>
            <a:spLocks noChangeShapeType="1"/>
          </p:cNvSpPr>
          <p:nvPr/>
        </p:nvSpPr>
        <p:spPr bwMode="auto">
          <a:xfrm>
            <a:off x="6570663" y="3124200"/>
            <a:ext cx="609600" cy="228600"/>
          </a:xfrm>
          <a:prstGeom prst="line">
            <a:avLst/>
          </a:prstGeom>
          <a:noFill/>
          <a:ln w="28575">
            <a:solidFill>
              <a:schemeClr val="folHlink"/>
            </a:solidFill>
            <a:round/>
            <a:headEnd/>
            <a:tailEnd type="triangle" w="med" len="med"/>
          </a:ln>
        </p:spPr>
        <p:txBody>
          <a:bodyPr/>
          <a:lstStyle/>
          <a:p>
            <a:endParaRPr lang="en-US"/>
          </a:p>
        </p:txBody>
      </p:sp>
      <p:sp>
        <p:nvSpPr>
          <p:cNvPr id="11" name="Rectangle 10"/>
          <p:cNvSpPr/>
          <p:nvPr/>
        </p:nvSpPr>
        <p:spPr>
          <a:xfrm>
            <a:off x="0" y="2743200"/>
            <a:ext cx="3581400" cy="2554545"/>
          </a:xfrm>
          <a:prstGeom prst="rect">
            <a:avLst/>
          </a:prstGeom>
        </p:spPr>
        <p:txBody>
          <a:bodyPr wrap="square">
            <a:spAutoFit/>
          </a:bodyPr>
          <a:lstStyle/>
          <a:p>
            <a:pPr lvl="0"/>
            <a:r>
              <a:rPr lang="en-US" sz="3200" dirty="0"/>
              <a:t>The </a:t>
            </a:r>
            <a:r>
              <a:rPr lang="en-US" sz="3200" u="sng" dirty="0"/>
              <a:t>Great Salt Lake, </a:t>
            </a:r>
            <a:r>
              <a:rPr lang="en-US" sz="3200" dirty="0"/>
              <a:t>Utah Lake, and Sevier Lake are left behind from this</a:t>
            </a:r>
            <a:endParaRPr 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5"/>
          <p:cNvPicPr>
            <a:picLocks noChangeAspect="1" noChangeArrowheads="1"/>
          </p:cNvPicPr>
          <p:nvPr/>
        </p:nvPicPr>
        <p:blipFill>
          <a:blip r:embed="rId3" cstate="print"/>
          <a:srcRect l="2835" t="6250" r="4170" b="4250"/>
          <a:stretch>
            <a:fillRect/>
          </a:stretch>
        </p:blipFill>
        <p:spPr bwMode="auto">
          <a:xfrm>
            <a:off x="155575" y="228600"/>
            <a:ext cx="6240463" cy="4111625"/>
          </a:xfrm>
          <a:prstGeom prst="rect">
            <a:avLst/>
          </a:prstGeom>
          <a:noFill/>
          <a:ln w="25400">
            <a:solidFill>
              <a:srgbClr val="000000"/>
            </a:solidFill>
            <a:miter lim="800000"/>
            <a:headEnd/>
            <a:tailEnd/>
          </a:ln>
        </p:spPr>
      </p:pic>
      <p:sp>
        <p:nvSpPr>
          <p:cNvPr id="453641" name="Rectangle 9"/>
          <p:cNvSpPr>
            <a:spLocks noGrp="1" noChangeArrowheads="1"/>
          </p:cNvSpPr>
          <p:nvPr>
            <p:ph type="title" idx="4294967295"/>
          </p:nvPr>
        </p:nvSpPr>
        <p:spPr>
          <a:xfrm>
            <a:off x="6629400" y="762000"/>
            <a:ext cx="2514600" cy="1143000"/>
          </a:xfrm>
        </p:spPr>
        <p:txBody>
          <a:bodyPr>
            <a:normAutofit fontScale="90000"/>
          </a:bodyPr>
          <a:lstStyle/>
          <a:p>
            <a:pPr eaLnBrk="1" hangingPunct="1">
              <a:defRPr/>
            </a:pPr>
            <a:r>
              <a:rPr lang="en-US" sz="2600" b="1" smtClean="0">
                <a:solidFill>
                  <a:srgbClr val="FFFF00"/>
                </a:solidFill>
                <a:effectLst>
                  <a:outerShdw blurRad="38100" dist="38100" dir="2700000" algn="tl">
                    <a:srgbClr val="FFFFFF"/>
                  </a:outerShdw>
                </a:effectLst>
              </a:rPr>
              <a:t>Shorelines of Lake Bonneville at Antelope Island</a:t>
            </a:r>
          </a:p>
        </p:txBody>
      </p:sp>
      <p:pic>
        <p:nvPicPr>
          <p:cNvPr id="10244" name="Picture 10"/>
          <p:cNvPicPr>
            <a:picLocks noChangeAspect="1" noChangeArrowheads="1"/>
          </p:cNvPicPr>
          <p:nvPr/>
        </p:nvPicPr>
        <p:blipFill>
          <a:blip r:embed="rId3" cstate="print"/>
          <a:srcRect l="2835" t="6250" r="4170" b="4250"/>
          <a:stretch>
            <a:fillRect/>
          </a:stretch>
        </p:blipFill>
        <p:spPr bwMode="auto">
          <a:xfrm>
            <a:off x="2641600" y="2514600"/>
            <a:ext cx="6242050" cy="4111625"/>
          </a:xfrm>
          <a:prstGeom prst="rect">
            <a:avLst/>
          </a:prstGeom>
          <a:noFill/>
          <a:ln w="25400">
            <a:solidFill>
              <a:srgbClr val="000000"/>
            </a:solidFill>
            <a:miter lim="800000"/>
            <a:headEnd/>
            <a:tailEnd/>
          </a:ln>
        </p:spPr>
      </p:pic>
      <p:sp>
        <p:nvSpPr>
          <p:cNvPr id="10245" name="Line 14"/>
          <p:cNvSpPr>
            <a:spLocks noChangeShapeType="1"/>
          </p:cNvSpPr>
          <p:nvPr/>
        </p:nvSpPr>
        <p:spPr bwMode="auto">
          <a:xfrm>
            <a:off x="5930900" y="3094038"/>
            <a:ext cx="2984500" cy="15875"/>
          </a:xfrm>
          <a:prstGeom prst="line">
            <a:avLst/>
          </a:prstGeom>
          <a:noFill/>
          <a:ln w="44450">
            <a:solidFill>
              <a:srgbClr val="FF0000"/>
            </a:solidFill>
            <a:prstDash val="sysDot"/>
            <a:round/>
            <a:headEnd/>
            <a:tailEnd/>
          </a:ln>
        </p:spPr>
        <p:txBody>
          <a:bodyPr/>
          <a:lstStyle/>
          <a:p>
            <a:endParaRPr lang="en-US"/>
          </a:p>
        </p:txBody>
      </p:sp>
      <p:sp>
        <p:nvSpPr>
          <p:cNvPr id="10246" name="Line 19"/>
          <p:cNvSpPr>
            <a:spLocks noChangeShapeType="1"/>
          </p:cNvSpPr>
          <p:nvPr/>
        </p:nvSpPr>
        <p:spPr bwMode="auto">
          <a:xfrm>
            <a:off x="6583363" y="2901950"/>
            <a:ext cx="2332037" cy="0"/>
          </a:xfrm>
          <a:prstGeom prst="line">
            <a:avLst/>
          </a:prstGeom>
          <a:noFill/>
          <a:ln w="44450">
            <a:solidFill>
              <a:srgbClr val="FF00FF"/>
            </a:solidFill>
            <a:prstDash val="sysDot"/>
            <a:round/>
            <a:headEnd/>
            <a:tailEnd/>
          </a:ln>
        </p:spPr>
        <p:txBody>
          <a:bodyPr/>
          <a:lstStyle/>
          <a:p>
            <a:endParaRPr lang="en-US"/>
          </a:p>
        </p:txBody>
      </p:sp>
      <p:sp>
        <p:nvSpPr>
          <p:cNvPr id="10247" name="Line 20"/>
          <p:cNvSpPr>
            <a:spLocks noChangeShapeType="1"/>
          </p:cNvSpPr>
          <p:nvPr/>
        </p:nvSpPr>
        <p:spPr bwMode="auto">
          <a:xfrm flipH="1">
            <a:off x="3598863" y="3284538"/>
            <a:ext cx="5316537" cy="96837"/>
          </a:xfrm>
          <a:prstGeom prst="line">
            <a:avLst/>
          </a:prstGeom>
          <a:noFill/>
          <a:ln w="44450">
            <a:solidFill>
              <a:srgbClr val="66FF33"/>
            </a:solidFill>
            <a:prstDash val="sysDot"/>
            <a:round/>
            <a:headEnd/>
            <a:tailEnd/>
          </a:ln>
        </p:spPr>
        <p:txBody>
          <a:bodyPr/>
          <a:lstStyle/>
          <a:p>
            <a:endParaRPr lang="en-US"/>
          </a:p>
        </p:txBody>
      </p:sp>
      <p:sp>
        <p:nvSpPr>
          <p:cNvPr id="10248" name="Line 21"/>
          <p:cNvSpPr>
            <a:spLocks noChangeShapeType="1"/>
          </p:cNvSpPr>
          <p:nvPr/>
        </p:nvSpPr>
        <p:spPr bwMode="auto">
          <a:xfrm flipH="1">
            <a:off x="2667000" y="3763963"/>
            <a:ext cx="2611438" cy="95250"/>
          </a:xfrm>
          <a:prstGeom prst="line">
            <a:avLst/>
          </a:prstGeom>
          <a:noFill/>
          <a:ln w="44450">
            <a:solidFill>
              <a:srgbClr val="FFFF00"/>
            </a:solidFill>
            <a:prstDash val="sysDot"/>
            <a:round/>
            <a:headEnd/>
            <a:tailEnd/>
          </a:ln>
        </p:spPr>
        <p:txBody>
          <a:bodyPr/>
          <a:lstStyle/>
          <a:p>
            <a:endParaRPr lang="en-US"/>
          </a:p>
        </p:txBody>
      </p:sp>
      <p:sp>
        <p:nvSpPr>
          <p:cNvPr id="10249" name="Line 22"/>
          <p:cNvSpPr>
            <a:spLocks noChangeShapeType="1"/>
          </p:cNvSpPr>
          <p:nvPr/>
        </p:nvSpPr>
        <p:spPr bwMode="auto">
          <a:xfrm flipH="1">
            <a:off x="5091113" y="3667125"/>
            <a:ext cx="3824287" cy="0"/>
          </a:xfrm>
          <a:prstGeom prst="line">
            <a:avLst/>
          </a:prstGeom>
          <a:noFill/>
          <a:ln w="44450">
            <a:solidFill>
              <a:srgbClr val="FFFF00"/>
            </a:solidFill>
            <a:prstDash val="sysDot"/>
            <a:round/>
            <a:headEnd/>
            <a:tailEnd/>
          </a:ln>
        </p:spPr>
        <p:txBody>
          <a:bodyPr/>
          <a:lstStyle/>
          <a:p>
            <a:endParaRPr lang="en-US"/>
          </a:p>
        </p:txBody>
      </p:sp>
      <p:sp>
        <p:nvSpPr>
          <p:cNvPr id="10250" name="Text Box 26"/>
          <p:cNvSpPr txBox="1">
            <a:spLocks noChangeArrowheads="1"/>
          </p:cNvSpPr>
          <p:nvPr/>
        </p:nvSpPr>
        <p:spPr bwMode="auto">
          <a:xfrm>
            <a:off x="7239000" y="2489200"/>
            <a:ext cx="184150" cy="400050"/>
          </a:xfrm>
          <a:prstGeom prst="rect">
            <a:avLst/>
          </a:prstGeom>
          <a:noFill/>
          <a:ln w="9525">
            <a:noFill/>
            <a:miter lim="800000"/>
            <a:headEnd/>
            <a:tailEnd/>
          </a:ln>
        </p:spPr>
        <p:txBody>
          <a:bodyPr wrap="none">
            <a:spAutoFit/>
          </a:bodyPr>
          <a:lstStyle/>
          <a:p>
            <a:endParaRPr lang="en-US" sz="2000" b="1">
              <a:solidFill>
                <a:srgbClr val="FF00FF"/>
              </a:solidFill>
              <a:latin typeface="Calibri" charset="0"/>
            </a:endParaRPr>
          </a:p>
        </p:txBody>
      </p:sp>
      <p:sp>
        <p:nvSpPr>
          <p:cNvPr id="453661" name="Text Box 29"/>
          <p:cNvSpPr txBox="1">
            <a:spLocks noChangeArrowheads="1"/>
          </p:cNvSpPr>
          <p:nvPr/>
        </p:nvSpPr>
        <p:spPr bwMode="auto">
          <a:xfrm>
            <a:off x="5638800" y="2705100"/>
            <a:ext cx="925513" cy="461963"/>
          </a:xfrm>
          <a:prstGeom prst="rect">
            <a:avLst/>
          </a:prstGeom>
          <a:noFill/>
          <a:ln w="9525">
            <a:noFill/>
            <a:miter lim="800000"/>
            <a:headEnd/>
            <a:tailEnd/>
          </a:ln>
          <a:effectLst/>
        </p:spPr>
        <p:txBody>
          <a:bodyPr wrap="none">
            <a:spAutoFit/>
          </a:bodyPr>
          <a:lstStyle/>
          <a:p>
            <a:pPr>
              <a:defRPr/>
            </a:pPr>
            <a:r>
              <a:rPr lang="en-US" sz="2400" b="1">
                <a:solidFill>
                  <a:srgbClr val="FF0000"/>
                </a:solidFill>
                <a:effectLst>
                  <a:outerShdw blurRad="38100" dist="38100" dir="2700000" algn="tl">
                    <a:srgbClr val="FFFFFF"/>
                  </a:outerShdw>
                </a:effectLst>
                <a:latin typeface="Calibri" charset="0"/>
              </a:rPr>
              <a:t>Provo</a:t>
            </a:r>
          </a:p>
        </p:txBody>
      </p:sp>
      <p:sp>
        <p:nvSpPr>
          <p:cNvPr id="453662" name="Text Box 30"/>
          <p:cNvSpPr txBox="1">
            <a:spLocks noChangeArrowheads="1"/>
          </p:cNvSpPr>
          <p:nvPr/>
        </p:nvSpPr>
        <p:spPr bwMode="auto">
          <a:xfrm>
            <a:off x="3575050" y="2968625"/>
            <a:ext cx="1463675" cy="461963"/>
          </a:xfrm>
          <a:prstGeom prst="rect">
            <a:avLst/>
          </a:prstGeom>
          <a:noFill/>
          <a:ln w="9525">
            <a:noFill/>
            <a:miter lim="800000"/>
            <a:headEnd/>
            <a:tailEnd/>
          </a:ln>
          <a:effectLst/>
        </p:spPr>
        <p:txBody>
          <a:bodyPr wrap="none">
            <a:spAutoFit/>
          </a:bodyPr>
          <a:lstStyle/>
          <a:p>
            <a:pPr>
              <a:defRPr/>
            </a:pPr>
            <a:r>
              <a:rPr lang="en-US" sz="2400" b="1">
                <a:solidFill>
                  <a:srgbClr val="66FF33"/>
                </a:solidFill>
                <a:effectLst>
                  <a:outerShdw blurRad="38100" dist="38100" dir="2700000" algn="tl">
                    <a:srgbClr val="FFFFFF"/>
                  </a:outerShdw>
                </a:effectLst>
                <a:latin typeface="Calibri" charset="0"/>
              </a:rPr>
              <a:t>Stansbury</a:t>
            </a:r>
          </a:p>
        </p:txBody>
      </p:sp>
      <p:sp>
        <p:nvSpPr>
          <p:cNvPr id="453663" name="Text Box 31"/>
          <p:cNvSpPr txBox="1">
            <a:spLocks noChangeArrowheads="1"/>
          </p:cNvSpPr>
          <p:nvPr/>
        </p:nvSpPr>
        <p:spPr bwMode="auto">
          <a:xfrm>
            <a:off x="2667000" y="3429000"/>
            <a:ext cx="1068388" cy="461963"/>
          </a:xfrm>
          <a:prstGeom prst="rect">
            <a:avLst/>
          </a:prstGeom>
          <a:noFill/>
          <a:ln w="9525">
            <a:noFill/>
            <a:miter lim="800000"/>
            <a:headEnd/>
            <a:tailEnd/>
          </a:ln>
          <a:effectLst/>
        </p:spPr>
        <p:txBody>
          <a:bodyPr wrap="none">
            <a:spAutoFit/>
          </a:bodyPr>
          <a:lstStyle/>
          <a:p>
            <a:pPr>
              <a:defRPr/>
            </a:pPr>
            <a:r>
              <a:rPr lang="en-US" sz="2400" b="1">
                <a:solidFill>
                  <a:srgbClr val="FFFF00"/>
                </a:solidFill>
                <a:effectLst>
                  <a:outerShdw blurRad="38100" dist="38100" dir="2700000" algn="tl">
                    <a:srgbClr val="FFFFFF"/>
                  </a:outerShdw>
                </a:effectLst>
                <a:latin typeface="Calibri" charset="0"/>
              </a:rPr>
              <a:t>Gilbert</a:t>
            </a:r>
          </a:p>
        </p:txBody>
      </p:sp>
      <p:sp>
        <p:nvSpPr>
          <p:cNvPr id="453664" name="Text Box 32"/>
          <p:cNvSpPr txBox="1">
            <a:spLocks noChangeArrowheads="1"/>
          </p:cNvSpPr>
          <p:nvPr/>
        </p:nvSpPr>
        <p:spPr bwMode="auto">
          <a:xfrm>
            <a:off x="6324600" y="2463800"/>
            <a:ext cx="1535113" cy="461963"/>
          </a:xfrm>
          <a:prstGeom prst="rect">
            <a:avLst/>
          </a:prstGeom>
          <a:noFill/>
          <a:ln w="9525">
            <a:noFill/>
            <a:miter lim="800000"/>
            <a:headEnd/>
            <a:tailEnd/>
          </a:ln>
          <a:effectLst/>
        </p:spPr>
        <p:txBody>
          <a:bodyPr wrap="none">
            <a:spAutoFit/>
          </a:bodyPr>
          <a:lstStyle/>
          <a:p>
            <a:pPr>
              <a:defRPr/>
            </a:pPr>
            <a:r>
              <a:rPr lang="en-US" sz="2400" b="1">
                <a:solidFill>
                  <a:srgbClr val="FF00FF"/>
                </a:solidFill>
                <a:effectLst>
                  <a:outerShdw blurRad="38100" dist="38100" dir="2700000" algn="tl">
                    <a:srgbClr val="FFFFFF"/>
                  </a:outerShdw>
                </a:effectLst>
                <a:latin typeface="Calibri" charset="0"/>
              </a:rPr>
              <a:t>Bonneville</a:t>
            </a:r>
          </a:p>
        </p:txBody>
      </p:sp>
      <p:sp>
        <p:nvSpPr>
          <p:cNvPr id="10255" name="Line 50"/>
          <p:cNvSpPr>
            <a:spLocks noChangeShapeType="1"/>
          </p:cNvSpPr>
          <p:nvPr/>
        </p:nvSpPr>
        <p:spPr bwMode="auto">
          <a:xfrm>
            <a:off x="5486400" y="3048000"/>
            <a:ext cx="203200" cy="152400"/>
          </a:xfrm>
          <a:prstGeom prst="line">
            <a:avLst/>
          </a:prstGeom>
          <a:noFill/>
          <a:ln w="25400">
            <a:solidFill>
              <a:srgbClr val="FF0000"/>
            </a:solidFill>
            <a:round/>
            <a:headEnd/>
            <a:tailEnd type="triangle" w="med" len="med"/>
          </a:ln>
        </p:spPr>
        <p:txBody>
          <a:bodyPr/>
          <a:lstStyle/>
          <a:p>
            <a:endParaRPr lang="en-US"/>
          </a:p>
        </p:txBody>
      </p:sp>
      <p:sp>
        <p:nvSpPr>
          <p:cNvPr id="10256" name="Text Box 52"/>
          <p:cNvSpPr txBox="1">
            <a:spLocks noChangeArrowheads="1"/>
          </p:cNvSpPr>
          <p:nvPr/>
        </p:nvSpPr>
        <p:spPr bwMode="auto">
          <a:xfrm>
            <a:off x="2844800" y="4114800"/>
            <a:ext cx="1230313" cy="246063"/>
          </a:xfrm>
          <a:prstGeom prst="rect">
            <a:avLst/>
          </a:prstGeom>
          <a:noFill/>
          <a:ln w="25400">
            <a:noFill/>
            <a:miter lim="800000"/>
            <a:headEnd/>
            <a:tailEnd/>
          </a:ln>
        </p:spPr>
        <p:txBody>
          <a:bodyPr wrap="none">
            <a:spAutoFit/>
          </a:bodyPr>
          <a:lstStyle/>
          <a:p>
            <a:r>
              <a:rPr lang="en-US" sz="1000" b="1">
                <a:solidFill>
                  <a:srgbClr val="FF0000"/>
                </a:solidFill>
                <a:latin typeface="Calibri" charset="0"/>
              </a:rPr>
              <a:t>Unnamed shoreline</a:t>
            </a:r>
          </a:p>
        </p:txBody>
      </p:sp>
      <p:sp>
        <p:nvSpPr>
          <p:cNvPr id="10257" name="Text Box 56"/>
          <p:cNvSpPr txBox="1">
            <a:spLocks noChangeArrowheads="1"/>
          </p:cNvSpPr>
          <p:nvPr/>
        </p:nvSpPr>
        <p:spPr bwMode="auto">
          <a:xfrm>
            <a:off x="4335463" y="2895600"/>
            <a:ext cx="1228725" cy="246063"/>
          </a:xfrm>
          <a:prstGeom prst="rect">
            <a:avLst/>
          </a:prstGeom>
          <a:noFill/>
          <a:ln w="25400">
            <a:noFill/>
            <a:miter lim="800000"/>
            <a:headEnd/>
            <a:tailEnd/>
          </a:ln>
        </p:spPr>
        <p:txBody>
          <a:bodyPr wrap="none">
            <a:spAutoFit/>
          </a:bodyPr>
          <a:lstStyle/>
          <a:p>
            <a:r>
              <a:rPr lang="en-US" sz="1000" b="1">
                <a:solidFill>
                  <a:srgbClr val="FF0000"/>
                </a:solidFill>
                <a:latin typeface="Calibri" charset="0"/>
              </a:rPr>
              <a:t>Unnamed shoreline</a:t>
            </a:r>
          </a:p>
        </p:txBody>
      </p:sp>
      <p:sp>
        <p:nvSpPr>
          <p:cNvPr id="10258" name="Line 59"/>
          <p:cNvSpPr>
            <a:spLocks noChangeShapeType="1"/>
          </p:cNvSpPr>
          <p:nvPr/>
        </p:nvSpPr>
        <p:spPr bwMode="auto">
          <a:xfrm flipV="1">
            <a:off x="3522663" y="3962400"/>
            <a:ext cx="203200" cy="1524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The Great Salt Lake Today</a:t>
            </a:r>
          </a:p>
        </p:txBody>
      </p:sp>
      <p:pic>
        <p:nvPicPr>
          <p:cNvPr id="17411" name="Picture 7" descr="Summer 09 228.jpg"/>
          <p:cNvPicPr>
            <a:picLocks noChangeAspect="1"/>
          </p:cNvPicPr>
          <p:nvPr/>
        </p:nvPicPr>
        <p:blipFill>
          <a:blip r:embed="rId2" cstate="print"/>
          <a:srcRect/>
          <a:stretch>
            <a:fillRect/>
          </a:stretch>
        </p:blipFill>
        <p:spPr bwMode="auto">
          <a:xfrm>
            <a:off x="1828800" y="3181350"/>
            <a:ext cx="4800600" cy="3600450"/>
          </a:xfrm>
          <a:prstGeom prst="rect">
            <a:avLst/>
          </a:prstGeom>
          <a:noFill/>
          <a:ln w="9525">
            <a:noFill/>
            <a:miter lim="800000"/>
            <a:headEnd/>
            <a:tailEnd/>
          </a:ln>
        </p:spPr>
      </p:pic>
      <p:sp>
        <p:nvSpPr>
          <p:cNvPr id="2" name="Rectangle 1"/>
          <p:cNvSpPr/>
          <p:nvPr/>
        </p:nvSpPr>
        <p:spPr>
          <a:xfrm>
            <a:off x="0" y="1371601"/>
            <a:ext cx="9144000" cy="2677656"/>
          </a:xfrm>
          <a:prstGeom prst="rect">
            <a:avLst/>
          </a:prstGeom>
        </p:spPr>
        <p:txBody>
          <a:bodyPr wrap="square">
            <a:spAutoFit/>
          </a:bodyPr>
          <a:lstStyle/>
          <a:p>
            <a:pPr lvl="1"/>
            <a:r>
              <a:rPr lang="en-US" sz="2800" dirty="0"/>
              <a:t>The Great Salt Lake is Utah’s largest body of water</a:t>
            </a:r>
            <a:endParaRPr lang="en-US" sz="4400" dirty="0"/>
          </a:p>
          <a:p>
            <a:pPr lvl="2"/>
            <a:r>
              <a:rPr lang="en-US" sz="2800" dirty="0"/>
              <a:t>It is found in a </a:t>
            </a:r>
            <a:r>
              <a:rPr lang="en-US" sz="2800" u="sng" dirty="0"/>
              <a:t>basin</a:t>
            </a:r>
            <a:endParaRPr lang="en-US" sz="4000" u="sng" dirty="0"/>
          </a:p>
          <a:p>
            <a:pPr lvl="2"/>
            <a:r>
              <a:rPr lang="en-US" sz="2800" dirty="0"/>
              <a:t>It is very shallow</a:t>
            </a:r>
            <a:endParaRPr lang="en-US" sz="4000" dirty="0"/>
          </a:p>
          <a:p>
            <a:pPr lvl="2"/>
            <a:r>
              <a:rPr lang="en-US" sz="2800" dirty="0"/>
              <a:t>Rivers flow into the lake, with minerals, but no </a:t>
            </a:r>
            <a:r>
              <a:rPr lang="en-US" sz="2800" u="sng" dirty="0"/>
              <a:t>rivers </a:t>
            </a:r>
            <a:r>
              <a:rPr lang="en-US" sz="2800" dirty="0"/>
              <a:t>flow out —making it very salty</a:t>
            </a:r>
            <a:endParaRPr lang="en-US" sz="4000" dirty="0"/>
          </a:p>
          <a:p>
            <a:pPr lvl="3"/>
            <a:r>
              <a:rPr lang="en-US" sz="2800" dirty="0"/>
              <a:t>It is saltier than the ocean, and too salty for </a:t>
            </a:r>
            <a:r>
              <a:rPr lang="en-US" sz="2800" u="sng" dirty="0"/>
              <a:t>fish</a:t>
            </a:r>
            <a:endParaRPr lang="en-US" sz="3600" u="sn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Bonneville Salt Flats</a:t>
            </a:r>
          </a:p>
        </p:txBody>
      </p:sp>
      <p:sp>
        <p:nvSpPr>
          <p:cNvPr id="18435" name="Content Placeholder 2"/>
          <p:cNvSpPr>
            <a:spLocks noGrp="1"/>
          </p:cNvSpPr>
          <p:nvPr>
            <p:ph idx="1"/>
          </p:nvPr>
        </p:nvSpPr>
        <p:spPr/>
        <p:txBody>
          <a:bodyPr/>
          <a:lstStyle/>
          <a:p>
            <a:pPr eaLnBrk="1" hangingPunct="1"/>
            <a:endParaRPr lang="en-US" smtClean="0"/>
          </a:p>
        </p:txBody>
      </p:sp>
      <p:pic>
        <p:nvPicPr>
          <p:cNvPr id="18436" name="Picture 3"/>
          <p:cNvPicPr>
            <a:picLocks noChangeAspect="1"/>
          </p:cNvPicPr>
          <p:nvPr/>
        </p:nvPicPr>
        <p:blipFill>
          <a:blip r:embed="rId2" cstate="print"/>
          <a:srcRect/>
          <a:stretch>
            <a:fillRect/>
          </a:stretch>
        </p:blipFill>
        <p:spPr bwMode="auto">
          <a:xfrm>
            <a:off x="381000" y="1374775"/>
            <a:ext cx="8369300" cy="548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p:txBody>
          <a:bodyPr/>
          <a:lstStyle/>
          <a:p>
            <a:endParaRPr lang="en-US" smtClean="0"/>
          </a:p>
        </p:txBody>
      </p:sp>
      <p:pic>
        <p:nvPicPr>
          <p:cNvPr id="19460" name="Picture 3"/>
          <p:cNvPicPr>
            <a:picLocks noChangeAspect="1"/>
          </p:cNvPicPr>
          <p:nvPr/>
        </p:nvPicPr>
        <p:blipFill>
          <a:blip r:embed="rId2" cstate="print"/>
          <a:srcRect/>
          <a:stretch>
            <a:fillRect/>
          </a:stretch>
        </p:blipFill>
        <p:spPr bwMode="auto">
          <a:xfrm>
            <a:off x="-508000" y="44450"/>
            <a:ext cx="10160000" cy="676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Natural Forces Shaping Utah Today </a:t>
            </a:r>
            <a:endParaRPr lang="en-US" dirty="0"/>
          </a:p>
        </p:txBody>
      </p:sp>
      <p:sp>
        <p:nvSpPr>
          <p:cNvPr id="3" name="Content Placeholder 2"/>
          <p:cNvSpPr>
            <a:spLocks noGrp="1"/>
          </p:cNvSpPr>
          <p:nvPr>
            <p:ph idx="1"/>
          </p:nvPr>
        </p:nvSpPr>
        <p:spPr/>
        <p:txBody>
          <a:bodyPr/>
          <a:lstStyle/>
          <a:p>
            <a:pPr lvl="0"/>
            <a:r>
              <a:rPr lang="en-US" dirty="0"/>
              <a:t>Wind, water, ice, heat, and cold shape the land today through </a:t>
            </a:r>
            <a:r>
              <a:rPr lang="en-US" u="sng" dirty="0" smtClean="0"/>
              <a:t>erosion</a:t>
            </a:r>
            <a:endParaRPr lang="en-US" u="sng" dirty="0"/>
          </a:p>
          <a:p>
            <a:pPr lvl="0"/>
            <a:r>
              <a:rPr lang="en-US" u="sng" dirty="0" smtClean="0"/>
              <a:t>Mud slides, </a:t>
            </a:r>
            <a:r>
              <a:rPr lang="en-US" dirty="0" smtClean="0"/>
              <a:t>rock </a:t>
            </a:r>
            <a:r>
              <a:rPr lang="en-US" dirty="0"/>
              <a:t>slides, floods, and earthquakes change things</a:t>
            </a:r>
          </a:p>
          <a:p>
            <a:endParaRPr lang="en-US" dirty="0"/>
          </a:p>
        </p:txBody>
      </p:sp>
      <p:pic>
        <p:nvPicPr>
          <p:cNvPr id="5" name="Picture 3"/>
          <p:cNvPicPr>
            <a:picLocks noChangeAspect="1" noChangeArrowheads="1"/>
          </p:cNvPicPr>
          <p:nvPr/>
        </p:nvPicPr>
        <p:blipFill>
          <a:blip r:embed="rId2" cstate="print"/>
          <a:srcRect/>
          <a:stretch>
            <a:fillRect/>
          </a:stretch>
        </p:blipFill>
        <p:spPr bwMode="auto">
          <a:xfrm>
            <a:off x="457200" y="4038600"/>
            <a:ext cx="390185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Earthquakes  in Utah today…</a:t>
            </a:r>
            <a:endParaRPr lang="en-US" dirty="0"/>
          </a:p>
        </p:txBody>
      </p:sp>
      <p:sp>
        <p:nvSpPr>
          <p:cNvPr id="5" name="Content Placeholder 4"/>
          <p:cNvSpPr>
            <a:spLocks noGrp="1"/>
          </p:cNvSpPr>
          <p:nvPr>
            <p:ph idx="1"/>
          </p:nvPr>
        </p:nvSpPr>
        <p:spPr>
          <a:xfrm>
            <a:off x="0" y="1066800"/>
            <a:ext cx="9144000" cy="5791200"/>
          </a:xfrm>
        </p:spPr>
        <p:txBody>
          <a:bodyPr>
            <a:normAutofit/>
          </a:bodyPr>
          <a:lstStyle/>
          <a:p>
            <a:endParaRPr lang="en-US" dirty="0" smtClean="0"/>
          </a:p>
          <a:p>
            <a:pPr lvl="1"/>
            <a:r>
              <a:rPr lang="en-US" dirty="0" smtClean="0"/>
              <a:t>Over 700 earthquakes occur in Utah each year. </a:t>
            </a:r>
          </a:p>
          <a:p>
            <a:pPr lvl="1"/>
            <a:r>
              <a:rPr lang="en-US" dirty="0" smtClean="0"/>
              <a:t>Most of Utah’s Major cities are built on a giant fault line called the Wasatch front</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dirty="0"/>
              <a:t>What is </a:t>
            </a:r>
            <a:r>
              <a:rPr lang="en-US" dirty="0" err="1"/>
              <a:t>liquification</a:t>
            </a:r>
            <a:r>
              <a:rPr lang="en-US" dirty="0"/>
              <a:t>?  </a:t>
            </a:r>
          </a:p>
          <a:p>
            <a:pPr lvl="2"/>
            <a:r>
              <a:rPr lang="en-US" dirty="0" err="1"/>
              <a:t>Liquification</a:t>
            </a:r>
            <a:r>
              <a:rPr lang="en-US" dirty="0"/>
              <a:t> is when supersaturated sandy soil acts like a liquid in an intense earthquake.</a:t>
            </a:r>
          </a:p>
          <a:p>
            <a:pPr lvl="1"/>
            <a:r>
              <a:rPr lang="en-US" dirty="0"/>
              <a:t>Where will it happen in Utah? </a:t>
            </a:r>
          </a:p>
          <a:p>
            <a:pPr lvl="2"/>
            <a:r>
              <a:rPr lang="en-US" dirty="0"/>
              <a:t>In the Salt Lake Valley… Sandy, South Jordan, salt lake </a:t>
            </a:r>
            <a:r>
              <a:rPr lang="en-US" dirty="0" err="1"/>
              <a:t>etc</a:t>
            </a:r>
            <a:endParaRPr lang="en-US" dirty="0"/>
          </a:p>
          <a:p>
            <a:pPr lvl="1"/>
            <a:r>
              <a:rPr lang="en-US" dirty="0"/>
              <a:t>What will happen to that place when it occurs?</a:t>
            </a:r>
          </a:p>
          <a:p>
            <a:pPr lvl="2"/>
            <a:r>
              <a:rPr lang="en-US" dirty="0"/>
              <a:t>Large objects will sink </a:t>
            </a:r>
          </a:p>
          <a:p>
            <a:endParaRPr lang="en-US" dirty="0"/>
          </a:p>
        </p:txBody>
      </p:sp>
    </p:spTree>
    <p:extLst>
      <p:ext uri="{BB962C8B-B14F-4D97-AF65-F5344CB8AC3E}">
        <p14:creationId xmlns:p14="http://schemas.microsoft.com/office/powerpoint/2010/main" val="1361716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What could happen to Alpine in an earthquake?</a:t>
            </a:r>
          </a:p>
          <a:p>
            <a:pPr lvl="2"/>
            <a:r>
              <a:rPr lang="en-US" dirty="0"/>
              <a:t>Mud slides and rockslides</a:t>
            </a:r>
          </a:p>
          <a:p>
            <a:pPr lvl="1"/>
            <a:r>
              <a:rPr lang="en-US" dirty="0"/>
              <a:t> When is the only time you should use the phone after an earthquake?</a:t>
            </a:r>
          </a:p>
          <a:p>
            <a:pPr lvl="2"/>
            <a:r>
              <a:rPr lang="en-US" dirty="0"/>
              <a:t>Incase of a severe injury (life and death)</a:t>
            </a:r>
          </a:p>
          <a:p>
            <a:pPr lvl="1"/>
            <a:r>
              <a:rPr lang="en-US" dirty="0"/>
              <a:t>Why is this the only time you should make a phone call after an earthquake?  </a:t>
            </a:r>
          </a:p>
          <a:p>
            <a:pPr lvl="2"/>
            <a:r>
              <a:rPr lang="en-US" dirty="0"/>
              <a:t>Phone lines will be overloaded  and important calls will not get  through in time. </a:t>
            </a:r>
          </a:p>
          <a:p>
            <a:endParaRPr lang="en-US" dirty="0"/>
          </a:p>
        </p:txBody>
      </p:sp>
    </p:spTree>
    <p:extLst>
      <p:ext uri="{BB962C8B-B14F-4D97-AF65-F5344CB8AC3E}">
        <p14:creationId xmlns:p14="http://schemas.microsoft.com/office/powerpoint/2010/main" val="408229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Mesozoic Era</a:t>
            </a:r>
            <a:endParaRPr lang="en-US" dirty="0"/>
          </a:p>
        </p:txBody>
      </p:sp>
      <p:sp>
        <p:nvSpPr>
          <p:cNvPr id="3" name="Content Placeholder 2"/>
          <p:cNvSpPr>
            <a:spLocks noGrp="1"/>
          </p:cNvSpPr>
          <p:nvPr>
            <p:ph idx="1"/>
          </p:nvPr>
        </p:nvSpPr>
        <p:spPr>
          <a:xfrm>
            <a:off x="457200" y="1600200"/>
            <a:ext cx="8229600" cy="2209800"/>
          </a:xfrm>
        </p:spPr>
        <p:txBody>
          <a:bodyPr>
            <a:normAutofit/>
          </a:bodyPr>
          <a:lstStyle/>
          <a:p>
            <a:r>
              <a:rPr lang="en-US" dirty="0" smtClean="0"/>
              <a:t>The Mesozoic Era means “ middle life”.</a:t>
            </a:r>
          </a:p>
          <a:p>
            <a:r>
              <a:rPr lang="en-US" dirty="0" smtClean="0"/>
              <a:t>In the Mesozoic Era Dinosaurs roamed the earth.</a:t>
            </a:r>
          </a:p>
          <a:p>
            <a:r>
              <a:rPr lang="en-US" dirty="0" smtClean="0"/>
              <a:t>The Rocky Mountains were also formed in the Mesozoic era.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886200" y="3365319"/>
            <a:ext cx="5257800" cy="3492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Cenozoic Era</a:t>
            </a:r>
            <a:endParaRPr lang="en-US" dirty="0"/>
          </a:p>
        </p:txBody>
      </p:sp>
      <p:sp>
        <p:nvSpPr>
          <p:cNvPr id="3" name="Content Placeholder 2"/>
          <p:cNvSpPr>
            <a:spLocks noGrp="1"/>
          </p:cNvSpPr>
          <p:nvPr>
            <p:ph idx="1"/>
          </p:nvPr>
        </p:nvSpPr>
        <p:spPr>
          <a:xfrm>
            <a:off x="457200" y="1600200"/>
            <a:ext cx="8229600" cy="2590800"/>
          </a:xfrm>
        </p:spPr>
        <p:txBody>
          <a:bodyPr>
            <a:normAutofit/>
          </a:bodyPr>
          <a:lstStyle/>
          <a:p>
            <a:r>
              <a:rPr lang="en-US" dirty="0" smtClean="0"/>
              <a:t>The Cenozoic Era means “ recent life”.</a:t>
            </a:r>
          </a:p>
          <a:p>
            <a:r>
              <a:rPr lang="en-US" dirty="0" smtClean="0"/>
              <a:t>This is the era that began to shape the earth’s surface to the point where we recognize it today.</a:t>
            </a:r>
          </a:p>
          <a:p>
            <a:r>
              <a:rPr lang="en-US" dirty="0" smtClean="0"/>
              <a:t>Several periods called Ice Ages helped changed the look of the land.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71600" y="4267200"/>
            <a:ext cx="6662058"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3" name="Rectangle 7"/>
          <p:cNvSpPr>
            <a:spLocks noGrp="1" noChangeArrowheads="1"/>
          </p:cNvSpPr>
          <p:nvPr>
            <p:ph type="title"/>
          </p:nvPr>
        </p:nvSpPr>
        <p:spPr>
          <a:xfrm>
            <a:off x="169863" y="762000"/>
            <a:ext cx="3589337" cy="1143000"/>
          </a:xfrm>
        </p:spPr>
        <p:txBody>
          <a:bodyPr>
            <a:normAutofit/>
          </a:bodyPr>
          <a:lstStyle/>
          <a:p>
            <a:pPr eaLnBrk="1" hangingPunct="1">
              <a:defRPr/>
            </a:pPr>
            <a:r>
              <a:rPr lang="en-US" sz="2900" b="1" smtClean="0">
                <a:effectLst>
                  <a:outerShdw blurRad="38100" dist="38100" dir="2700000" algn="tl">
                    <a:srgbClr val="1F497D"/>
                  </a:outerShdw>
                </a:effectLst>
              </a:rPr>
              <a:t>Ice Ages Throughout Geologic Time</a:t>
            </a:r>
          </a:p>
        </p:txBody>
      </p:sp>
      <p:pic>
        <p:nvPicPr>
          <p:cNvPr id="3075" name="Picture 4"/>
          <p:cNvPicPr>
            <a:picLocks noChangeAspect="1" noChangeArrowheads="1"/>
          </p:cNvPicPr>
          <p:nvPr/>
        </p:nvPicPr>
        <p:blipFill>
          <a:blip r:embed="rId3" cstate="print"/>
          <a:srcRect b="2361"/>
          <a:stretch>
            <a:fillRect/>
          </a:stretch>
        </p:blipFill>
        <p:spPr bwMode="auto">
          <a:xfrm>
            <a:off x="3860800" y="152400"/>
            <a:ext cx="2578100" cy="6262688"/>
          </a:xfrm>
          <a:prstGeom prst="rect">
            <a:avLst/>
          </a:prstGeom>
          <a:noFill/>
          <a:ln w="9525">
            <a:noFill/>
            <a:miter lim="800000"/>
            <a:headEnd/>
            <a:tailEnd/>
          </a:ln>
        </p:spPr>
      </p:pic>
      <p:grpSp>
        <p:nvGrpSpPr>
          <p:cNvPr id="2" name="Group 11"/>
          <p:cNvGrpSpPr>
            <a:grpSpLocks/>
          </p:cNvGrpSpPr>
          <p:nvPr/>
        </p:nvGrpSpPr>
        <p:grpSpPr bwMode="auto">
          <a:xfrm>
            <a:off x="4695825" y="6338888"/>
            <a:ext cx="1800225" cy="371475"/>
            <a:chOff x="4704" y="4089"/>
            <a:chExt cx="1275" cy="245"/>
          </a:xfrm>
        </p:grpSpPr>
        <p:sp>
          <p:nvSpPr>
            <p:cNvPr id="3088" name="Text Box 8"/>
            <p:cNvSpPr txBox="1">
              <a:spLocks noChangeArrowheads="1"/>
            </p:cNvSpPr>
            <p:nvPr/>
          </p:nvSpPr>
          <p:spPr bwMode="auto">
            <a:xfrm>
              <a:off x="5627" y="4089"/>
              <a:ext cx="352" cy="244"/>
            </a:xfrm>
            <a:prstGeom prst="rect">
              <a:avLst/>
            </a:prstGeom>
            <a:noFill/>
            <a:ln w="25400">
              <a:noFill/>
              <a:miter lim="800000"/>
              <a:headEnd/>
              <a:tailEnd/>
            </a:ln>
          </p:spPr>
          <p:txBody>
            <a:bodyPr wrap="none">
              <a:spAutoFit/>
            </a:bodyPr>
            <a:lstStyle/>
            <a:p>
              <a:r>
                <a:rPr lang="en-US" b="1">
                  <a:latin typeface="Calibri" charset="0"/>
                </a:rPr>
                <a:t>12°</a:t>
              </a:r>
            </a:p>
          </p:txBody>
        </p:sp>
        <p:sp>
          <p:nvSpPr>
            <p:cNvPr id="3089" name="Text Box 9"/>
            <p:cNvSpPr txBox="1">
              <a:spLocks noChangeArrowheads="1"/>
            </p:cNvSpPr>
            <p:nvPr/>
          </p:nvSpPr>
          <p:spPr bwMode="auto">
            <a:xfrm>
              <a:off x="4704" y="4089"/>
              <a:ext cx="352" cy="244"/>
            </a:xfrm>
            <a:prstGeom prst="rect">
              <a:avLst/>
            </a:prstGeom>
            <a:noFill/>
            <a:ln w="25400">
              <a:noFill/>
              <a:miter lim="800000"/>
              <a:headEnd/>
              <a:tailEnd/>
            </a:ln>
          </p:spPr>
          <p:txBody>
            <a:bodyPr wrap="none">
              <a:spAutoFit/>
            </a:bodyPr>
            <a:lstStyle/>
            <a:p>
              <a:r>
                <a:rPr lang="en-US" b="1">
                  <a:latin typeface="Calibri" charset="0"/>
                </a:rPr>
                <a:t>22°</a:t>
              </a:r>
            </a:p>
          </p:txBody>
        </p:sp>
        <p:sp>
          <p:nvSpPr>
            <p:cNvPr id="3090" name="Text Box 10"/>
            <p:cNvSpPr txBox="1">
              <a:spLocks noChangeArrowheads="1"/>
            </p:cNvSpPr>
            <p:nvPr/>
          </p:nvSpPr>
          <p:spPr bwMode="auto">
            <a:xfrm>
              <a:off x="5165" y="4090"/>
              <a:ext cx="352" cy="244"/>
            </a:xfrm>
            <a:prstGeom prst="rect">
              <a:avLst/>
            </a:prstGeom>
            <a:noFill/>
            <a:ln w="25400">
              <a:noFill/>
              <a:miter lim="800000"/>
              <a:headEnd/>
              <a:tailEnd/>
            </a:ln>
          </p:spPr>
          <p:txBody>
            <a:bodyPr wrap="none">
              <a:spAutoFit/>
            </a:bodyPr>
            <a:lstStyle/>
            <a:p>
              <a:r>
                <a:rPr lang="en-US" b="1">
                  <a:latin typeface="Calibri" charset="0"/>
                </a:rPr>
                <a:t>17°</a:t>
              </a:r>
            </a:p>
          </p:txBody>
        </p:sp>
      </p:grpSp>
      <p:grpSp>
        <p:nvGrpSpPr>
          <p:cNvPr id="3" name="Group 25"/>
          <p:cNvGrpSpPr>
            <a:grpSpLocks/>
          </p:cNvGrpSpPr>
          <p:nvPr/>
        </p:nvGrpSpPr>
        <p:grpSpPr bwMode="auto">
          <a:xfrm>
            <a:off x="6502400" y="85725"/>
            <a:ext cx="1976438" cy="6000750"/>
            <a:chOff x="4176" y="54"/>
            <a:chExt cx="1401" cy="3780"/>
          </a:xfrm>
        </p:grpSpPr>
        <p:grpSp>
          <p:nvGrpSpPr>
            <p:cNvPr id="4" name="Group 21"/>
            <p:cNvGrpSpPr>
              <a:grpSpLocks/>
            </p:cNvGrpSpPr>
            <p:nvPr/>
          </p:nvGrpSpPr>
          <p:grpSpPr bwMode="auto">
            <a:xfrm>
              <a:off x="4684" y="54"/>
              <a:ext cx="893" cy="3780"/>
              <a:chOff x="4516" y="54"/>
              <a:chExt cx="893" cy="3780"/>
            </a:xfrm>
          </p:grpSpPr>
          <p:sp>
            <p:nvSpPr>
              <p:cNvPr id="3084" name="Text Box 14"/>
              <p:cNvSpPr txBox="1">
                <a:spLocks noChangeArrowheads="1"/>
              </p:cNvSpPr>
              <p:nvPr/>
            </p:nvSpPr>
            <p:spPr bwMode="auto">
              <a:xfrm>
                <a:off x="4516" y="3504"/>
                <a:ext cx="893" cy="330"/>
              </a:xfrm>
              <a:prstGeom prst="rect">
                <a:avLst/>
              </a:prstGeom>
              <a:noFill/>
              <a:ln w="25400">
                <a:noFill/>
                <a:miter lim="800000"/>
                <a:headEnd/>
                <a:tailEnd/>
              </a:ln>
            </p:spPr>
            <p:txBody>
              <a:bodyPr wrap="none">
                <a:spAutoFit/>
              </a:bodyPr>
              <a:lstStyle/>
              <a:p>
                <a:r>
                  <a:rPr lang="en-US" sz="2800" b="1">
                    <a:solidFill>
                      <a:srgbClr val="40FCFF"/>
                    </a:solidFill>
                    <a:latin typeface="Calibri" charset="0"/>
                  </a:rPr>
                  <a:t>Ice Age</a:t>
                </a:r>
              </a:p>
            </p:txBody>
          </p:sp>
          <p:sp>
            <p:nvSpPr>
              <p:cNvPr id="3085" name="Text Box 15"/>
              <p:cNvSpPr txBox="1">
                <a:spLocks noChangeArrowheads="1"/>
              </p:cNvSpPr>
              <p:nvPr/>
            </p:nvSpPr>
            <p:spPr bwMode="auto">
              <a:xfrm>
                <a:off x="4516" y="2886"/>
                <a:ext cx="893" cy="330"/>
              </a:xfrm>
              <a:prstGeom prst="rect">
                <a:avLst/>
              </a:prstGeom>
              <a:noFill/>
              <a:ln w="25400">
                <a:noFill/>
                <a:miter lim="800000"/>
                <a:headEnd/>
                <a:tailEnd/>
              </a:ln>
            </p:spPr>
            <p:txBody>
              <a:bodyPr wrap="none">
                <a:spAutoFit/>
              </a:bodyPr>
              <a:lstStyle/>
              <a:p>
                <a:r>
                  <a:rPr lang="en-US" sz="2800" b="1">
                    <a:solidFill>
                      <a:srgbClr val="40FCFF"/>
                    </a:solidFill>
                    <a:latin typeface="Calibri" charset="0"/>
                  </a:rPr>
                  <a:t>Ice Age</a:t>
                </a:r>
              </a:p>
            </p:txBody>
          </p:sp>
          <p:sp>
            <p:nvSpPr>
              <p:cNvPr id="3086" name="Text Box 16"/>
              <p:cNvSpPr txBox="1">
                <a:spLocks noChangeArrowheads="1"/>
              </p:cNvSpPr>
              <p:nvPr/>
            </p:nvSpPr>
            <p:spPr bwMode="auto">
              <a:xfrm>
                <a:off x="4516" y="2256"/>
                <a:ext cx="893" cy="330"/>
              </a:xfrm>
              <a:prstGeom prst="rect">
                <a:avLst/>
              </a:prstGeom>
              <a:noFill/>
              <a:ln w="25400">
                <a:noFill/>
                <a:miter lim="800000"/>
                <a:headEnd/>
                <a:tailEnd/>
              </a:ln>
            </p:spPr>
            <p:txBody>
              <a:bodyPr wrap="none">
                <a:spAutoFit/>
              </a:bodyPr>
              <a:lstStyle/>
              <a:p>
                <a:r>
                  <a:rPr lang="en-US" sz="2800" b="1">
                    <a:solidFill>
                      <a:srgbClr val="40FCFF"/>
                    </a:solidFill>
                    <a:latin typeface="Calibri" charset="0"/>
                  </a:rPr>
                  <a:t>Ice Age</a:t>
                </a:r>
              </a:p>
            </p:txBody>
          </p:sp>
          <p:sp>
            <p:nvSpPr>
              <p:cNvPr id="3087" name="Text Box 17"/>
              <p:cNvSpPr txBox="1">
                <a:spLocks noChangeArrowheads="1"/>
              </p:cNvSpPr>
              <p:nvPr/>
            </p:nvSpPr>
            <p:spPr bwMode="auto">
              <a:xfrm>
                <a:off x="4516" y="54"/>
                <a:ext cx="893" cy="330"/>
              </a:xfrm>
              <a:prstGeom prst="rect">
                <a:avLst/>
              </a:prstGeom>
              <a:noFill/>
              <a:ln w="25400">
                <a:noFill/>
                <a:miter lim="800000"/>
                <a:headEnd/>
                <a:tailEnd/>
              </a:ln>
            </p:spPr>
            <p:txBody>
              <a:bodyPr wrap="none">
                <a:spAutoFit/>
              </a:bodyPr>
              <a:lstStyle/>
              <a:p>
                <a:r>
                  <a:rPr lang="en-US" sz="2800" b="1">
                    <a:solidFill>
                      <a:srgbClr val="40FCFF"/>
                    </a:solidFill>
                    <a:latin typeface="Calibri" charset="0"/>
                  </a:rPr>
                  <a:t>Ice Age</a:t>
                </a:r>
                <a:endParaRPr lang="en-US" sz="2800" b="1">
                  <a:solidFill>
                    <a:schemeClr val="hlink"/>
                  </a:solidFill>
                  <a:latin typeface="Calibri" charset="0"/>
                </a:endParaRPr>
              </a:p>
            </p:txBody>
          </p:sp>
        </p:grpSp>
        <p:sp>
          <p:nvSpPr>
            <p:cNvPr id="3080" name="Line 19"/>
            <p:cNvSpPr>
              <a:spLocks noChangeShapeType="1"/>
            </p:cNvSpPr>
            <p:nvPr/>
          </p:nvSpPr>
          <p:spPr bwMode="auto">
            <a:xfrm flipH="1">
              <a:off x="4176" y="240"/>
              <a:ext cx="480" cy="0"/>
            </a:xfrm>
            <a:prstGeom prst="line">
              <a:avLst/>
            </a:prstGeom>
            <a:noFill/>
            <a:ln w="63500">
              <a:solidFill>
                <a:srgbClr val="00FFFF"/>
              </a:solidFill>
              <a:round/>
              <a:headEnd/>
              <a:tailEnd type="triangle" w="med" len="med"/>
            </a:ln>
          </p:spPr>
          <p:txBody>
            <a:bodyPr wrap="none" anchor="ctr"/>
            <a:lstStyle/>
            <a:p>
              <a:endParaRPr lang="en-US"/>
            </a:p>
          </p:txBody>
        </p:sp>
        <p:sp>
          <p:nvSpPr>
            <p:cNvPr id="3081" name="Line 22"/>
            <p:cNvSpPr>
              <a:spLocks noChangeShapeType="1"/>
            </p:cNvSpPr>
            <p:nvPr/>
          </p:nvSpPr>
          <p:spPr bwMode="auto">
            <a:xfrm flipH="1">
              <a:off x="4176" y="2448"/>
              <a:ext cx="480" cy="0"/>
            </a:xfrm>
            <a:prstGeom prst="line">
              <a:avLst/>
            </a:prstGeom>
            <a:noFill/>
            <a:ln w="63500">
              <a:solidFill>
                <a:srgbClr val="00FFFF"/>
              </a:solidFill>
              <a:round/>
              <a:headEnd/>
              <a:tailEnd type="triangle" w="med" len="med"/>
            </a:ln>
          </p:spPr>
          <p:txBody>
            <a:bodyPr wrap="none" anchor="ctr"/>
            <a:lstStyle/>
            <a:p>
              <a:endParaRPr lang="en-US"/>
            </a:p>
          </p:txBody>
        </p:sp>
        <p:sp>
          <p:nvSpPr>
            <p:cNvPr id="3082" name="Line 23"/>
            <p:cNvSpPr>
              <a:spLocks noChangeShapeType="1"/>
            </p:cNvSpPr>
            <p:nvPr/>
          </p:nvSpPr>
          <p:spPr bwMode="auto">
            <a:xfrm flipH="1">
              <a:off x="4176" y="3072"/>
              <a:ext cx="480" cy="0"/>
            </a:xfrm>
            <a:prstGeom prst="line">
              <a:avLst/>
            </a:prstGeom>
            <a:noFill/>
            <a:ln w="63500">
              <a:solidFill>
                <a:srgbClr val="00FFFF"/>
              </a:solidFill>
              <a:round/>
              <a:headEnd/>
              <a:tailEnd type="triangle" w="med" len="med"/>
            </a:ln>
          </p:spPr>
          <p:txBody>
            <a:bodyPr wrap="none" anchor="ctr"/>
            <a:lstStyle/>
            <a:p>
              <a:endParaRPr lang="en-US"/>
            </a:p>
          </p:txBody>
        </p:sp>
        <p:sp>
          <p:nvSpPr>
            <p:cNvPr id="3083" name="Line 24"/>
            <p:cNvSpPr>
              <a:spLocks noChangeShapeType="1"/>
            </p:cNvSpPr>
            <p:nvPr/>
          </p:nvSpPr>
          <p:spPr bwMode="auto">
            <a:xfrm flipH="1">
              <a:off x="4176" y="3696"/>
              <a:ext cx="480" cy="0"/>
            </a:xfrm>
            <a:prstGeom prst="line">
              <a:avLst/>
            </a:prstGeom>
            <a:noFill/>
            <a:ln w="63500">
              <a:solidFill>
                <a:srgbClr val="00FFFF"/>
              </a:solidFill>
              <a:round/>
              <a:headEnd/>
              <a:tailEnd type="triangle" w="med" len="med"/>
            </a:ln>
          </p:spPr>
          <p:txBody>
            <a:bodyPr wrap="none" anchor="ctr"/>
            <a:lstStyle/>
            <a:p>
              <a:endParaRPr lang="en-US"/>
            </a:p>
          </p:txBody>
        </p:sp>
      </p:grpSp>
      <p:pic>
        <p:nvPicPr>
          <p:cNvPr id="3078" name="Picture 31"/>
          <p:cNvPicPr>
            <a:picLocks noChangeAspect="1" noChangeArrowheads="1"/>
          </p:cNvPicPr>
          <p:nvPr/>
        </p:nvPicPr>
        <p:blipFill>
          <a:blip r:embed="rId3" cstate="print"/>
          <a:srcRect b="2361"/>
          <a:stretch>
            <a:fillRect/>
          </a:stretch>
        </p:blipFill>
        <p:spPr bwMode="auto">
          <a:xfrm>
            <a:off x="3856038" y="134938"/>
            <a:ext cx="2578100" cy="626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Sedimentary Rock </a:t>
            </a:r>
            <a:r>
              <a:rPr lang="en-US" sz="4800" dirty="0" smtClean="0"/>
              <a:t/>
            </a:r>
            <a:br>
              <a:rPr lang="en-US" sz="4800" dirty="0" smtClean="0"/>
            </a:b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Sediment</a:t>
            </a:r>
            <a:r>
              <a:rPr lang="en-US" dirty="0"/>
              <a:t>: Loose </a:t>
            </a:r>
            <a:r>
              <a:rPr lang="en-US" u="sng" dirty="0" smtClean="0"/>
              <a:t>sand, pebbles</a:t>
            </a:r>
            <a:r>
              <a:rPr lang="en-US" dirty="0" smtClean="0"/>
              <a:t>, </a:t>
            </a:r>
            <a:r>
              <a:rPr lang="en-US" dirty="0"/>
              <a:t>and </a:t>
            </a:r>
            <a:r>
              <a:rPr lang="en-US" u="sng" dirty="0" smtClean="0"/>
              <a:t>shells </a:t>
            </a:r>
            <a:r>
              <a:rPr lang="en-US" dirty="0" smtClean="0"/>
              <a:t>that </a:t>
            </a:r>
            <a:r>
              <a:rPr lang="en-US" dirty="0"/>
              <a:t>are carried by water and drift to the bottom of bodies of water</a:t>
            </a:r>
            <a:endParaRPr lang="en-US" sz="3600" dirty="0"/>
          </a:p>
          <a:p>
            <a:pPr lvl="0"/>
            <a:r>
              <a:rPr lang="en-US" dirty="0"/>
              <a:t>Sedimentary Rock:  Rock formed when sediment is under </a:t>
            </a:r>
            <a:r>
              <a:rPr lang="en-US" u="sng" dirty="0" smtClean="0"/>
              <a:t>heat </a:t>
            </a:r>
            <a:r>
              <a:rPr lang="en-US" dirty="0" smtClean="0"/>
              <a:t>and </a:t>
            </a:r>
            <a:r>
              <a:rPr lang="en-US" u="sng" dirty="0" smtClean="0"/>
              <a:t>pressure </a:t>
            </a:r>
            <a:r>
              <a:rPr lang="en-US" dirty="0" smtClean="0"/>
              <a:t>forcing </a:t>
            </a:r>
            <a:r>
              <a:rPr lang="en-US" dirty="0"/>
              <a:t>it together</a:t>
            </a:r>
            <a:endParaRPr lang="en-US" sz="3600" dirty="0"/>
          </a:p>
          <a:p>
            <a:pPr lvl="1"/>
            <a:r>
              <a:rPr lang="en-US" u="sng" dirty="0" smtClean="0"/>
              <a:t>Lake Bonneville </a:t>
            </a:r>
            <a:r>
              <a:rPr lang="en-US" dirty="0" smtClean="0"/>
              <a:t>pressed </a:t>
            </a:r>
            <a:r>
              <a:rPr lang="en-US" dirty="0"/>
              <a:t>sediment together to form Utah’s sedimentary rock </a:t>
            </a:r>
            <a:endParaRPr lang="en-US" sz="3200" dirty="0"/>
          </a:p>
          <a:p>
            <a:pPr lvl="1"/>
            <a:r>
              <a:rPr lang="en-US" dirty="0"/>
              <a:t>Some layers of sedimentary rock in Utah are as thick as </a:t>
            </a:r>
            <a:r>
              <a:rPr lang="en-US" u="sng" dirty="0" smtClean="0"/>
              <a:t>1,000 feet</a:t>
            </a:r>
            <a:endParaRPr lang="en-US" sz="3200" u="sng" dirty="0"/>
          </a:p>
          <a:p>
            <a:pPr lvl="0"/>
            <a:r>
              <a:rPr lang="en-US" dirty="0"/>
              <a:t>Utah’s national parks are located in the </a:t>
            </a:r>
            <a:r>
              <a:rPr lang="en-US" u="sng" dirty="0"/>
              <a:t>Colorado Plateau</a:t>
            </a:r>
            <a:r>
              <a:rPr lang="en-US" dirty="0"/>
              <a:t> Region and formed mostly of sedimentary rock </a:t>
            </a:r>
            <a:endParaRPr lang="en-US" sz="3600"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3400" y="3657600"/>
            <a:ext cx="3200400" cy="303123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0" y="0"/>
            <a:ext cx="8077200" cy="336934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292600" y="3219450"/>
            <a:ext cx="4851400"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87BAFF"/>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stom 1">
      <a:majorFont>
        <a:latin typeface="Tempus Sans ITC"/>
        <a:ea typeface=""/>
        <a:cs typeface=""/>
      </a:majorFont>
      <a:minorFont>
        <a:latin typeface="Tempus Sans ITC"/>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2391</TotalTime>
  <Words>1352</Words>
  <Application>Microsoft Office PowerPoint</Application>
  <PresentationFormat>On-screen Show (4:3)</PresentationFormat>
  <Paragraphs>231</Paragraphs>
  <Slides>48</Slides>
  <Notes>22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Apex</vt:lpstr>
      <vt:lpstr>Chapter 2  Utah’s Geologic History… How was it formed?</vt:lpstr>
      <vt:lpstr>Geologic Eras</vt:lpstr>
      <vt:lpstr>The Precambrian Era</vt:lpstr>
      <vt:lpstr>The Paleozoic Era</vt:lpstr>
      <vt:lpstr>The Mesozoic Era</vt:lpstr>
      <vt:lpstr>The Cenozoic Era</vt:lpstr>
      <vt:lpstr>Ice Ages Throughout Geologic Time</vt:lpstr>
      <vt:lpstr>Sedimentary Rock  </vt:lpstr>
      <vt:lpstr>PowerPoint Presentation</vt:lpstr>
      <vt:lpstr>Dinosaurs</vt:lpstr>
      <vt:lpstr>The Morrison Formation</vt:lpstr>
      <vt:lpstr>What additional dinosaurs  can you find in Utah other than these…</vt:lpstr>
      <vt:lpstr>Utah Raptor</vt:lpstr>
      <vt:lpstr>Allosaurus</vt:lpstr>
      <vt:lpstr>Allosaurus vs. T-Rex </vt:lpstr>
      <vt:lpstr>Formation of Mountains</vt:lpstr>
      <vt:lpstr>How were Utah’s Mountains Formed?</vt:lpstr>
      <vt:lpstr>Faulting</vt:lpstr>
      <vt:lpstr>PowerPoint Presentation</vt:lpstr>
      <vt:lpstr>PowerPoint Presentation</vt:lpstr>
      <vt:lpstr>Wasatch Mountains</vt:lpstr>
      <vt:lpstr>Volcanoes</vt:lpstr>
      <vt:lpstr>PowerPoint Presentation</vt:lpstr>
      <vt:lpstr>LaSal Mountains </vt:lpstr>
      <vt:lpstr>Henry Mountains </vt:lpstr>
      <vt:lpstr>Colorado Plateau</vt:lpstr>
      <vt:lpstr>Folding</vt:lpstr>
      <vt:lpstr>Which one was formed by Volcanoes?</vt:lpstr>
      <vt:lpstr>Rocks and Minerals</vt:lpstr>
      <vt:lpstr>PowerPoint Presentation</vt:lpstr>
      <vt:lpstr>Ice Age</vt:lpstr>
      <vt:lpstr>Life in Utah at the end of the Ice Age</vt:lpstr>
      <vt:lpstr>Ice Age Elephants</vt:lpstr>
      <vt:lpstr>Other Extinct Ice Age Mammals</vt:lpstr>
      <vt:lpstr>Lake Bonneville</vt:lpstr>
      <vt:lpstr>Lake Bonneville ~18,000 years ago</vt:lpstr>
      <vt:lpstr>Bonneville Shoreline at Point of the Mountain</vt:lpstr>
      <vt:lpstr>Great Salt Lake Today</vt:lpstr>
      <vt:lpstr>Lake Bonneville and Ice Coverage in Utah  ~18,000 years ago</vt:lpstr>
      <vt:lpstr>Bonneville Shoreline</vt:lpstr>
      <vt:lpstr>Shorelines of Lake Bonneville at Antelope Island</vt:lpstr>
      <vt:lpstr>The Great Salt Lake Today</vt:lpstr>
      <vt:lpstr>Bonneville Salt Flats</vt:lpstr>
      <vt:lpstr>PowerPoint Presentation</vt:lpstr>
      <vt:lpstr>Natural Forces Shaping Utah Today </vt:lpstr>
      <vt:lpstr>Earthquakes  in Utah today…</vt:lpstr>
      <vt:lpstr>PowerPoint Presentation</vt:lpstr>
      <vt:lpstr>PowerPoint Presentation</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cmonson</dc:creator>
  <cp:lastModifiedBy>Frontier1</cp:lastModifiedBy>
  <cp:revision>51</cp:revision>
  <dcterms:created xsi:type="dcterms:W3CDTF">2009-09-09T18:29:18Z</dcterms:created>
  <dcterms:modified xsi:type="dcterms:W3CDTF">2014-08-22T14:51:25Z</dcterms:modified>
</cp:coreProperties>
</file>